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0" r:id="rId3"/>
    <p:sldId id="298" r:id="rId4"/>
    <p:sldId id="287" r:id="rId5"/>
    <p:sldId id="272" r:id="rId6"/>
    <p:sldId id="288" r:id="rId7"/>
    <p:sldId id="289" r:id="rId8"/>
    <p:sldId id="270" r:id="rId9"/>
    <p:sldId id="269" r:id="rId10"/>
    <p:sldId id="271" r:id="rId11"/>
    <p:sldId id="260" r:id="rId12"/>
    <p:sldId id="259" r:id="rId13"/>
    <p:sldId id="258" r:id="rId14"/>
    <p:sldId id="257" r:id="rId15"/>
    <p:sldId id="319" r:id="rId16"/>
    <p:sldId id="262" r:id="rId17"/>
    <p:sldId id="291" r:id="rId18"/>
    <p:sldId id="315" r:id="rId19"/>
    <p:sldId id="318" r:id="rId20"/>
    <p:sldId id="316" r:id="rId21"/>
    <p:sldId id="317" r:id="rId22"/>
    <p:sldId id="295" r:id="rId23"/>
    <p:sldId id="302" r:id="rId24"/>
    <p:sldId id="296" r:id="rId25"/>
    <p:sldId id="284" r:id="rId26"/>
    <p:sldId id="303" r:id="rId27"/>
    <p:sldId id="305" r:id="rId28"/>
    <p:sldId id="304" r:id="rId29"/>
    <p:sldId id="307" r:id="rId30"/>
    <p:sldId id="306" r:id="rId31"/>
    <p:sldId id="308" r:id="rId32"/>
    <p:sldId id="294" r:id="rId33"/>
    <p:sldId id="337" r:id="rId34"/>
    <p:sldId id="334" r:id="rId35"/>
    <p:sldId id="335" r:id="rId36"/>
    <p:sldId id="266" r:id="rId37"/>
    <p:sldId id="267" r:id="rId38"/>
    <p:sldId id="268" r:id="rId39"/>
    <p:sldId id="336" r:id="rId40"/>
    <p:sldId id="285" r:id="rId41"/>
    <p:sldId id="286" r:id="rId42"/>
    <p:sldId id="324" r:id="rId43"/>
    <p:sldId id="292" r:id="rId44"/>
    <p:sldId id="309" r:id="rId45"/>
    <p:sldId id="310" r:id="rId46"/>
    <p:sldId id="311" r:id="rId47"/>
    <p:sldId id="320" r:id="rId48"/>
    <p:sldId id="321" r:id="rId49"/>
    <p:sldId id="322" r:id="rId50"/>
    <p:sldId id="323" r:id="rId51"/>
    <p:sldId id="293" r:id="rId52"/>
    <p:sldId id="339" r:id="rId53"/>
    <p:sldId id="340" r:id="rId54"/>
    <p:sldId id="341" r:id="rId55"/>
    <p:sldId id="342" r:id="rId56"/>
    <p:sldId id="263" r:id="rId57"/>
    <p:sldId id="276" r:id="rId58"/>
    <p:sldId id="325" r:id="rId59"/>
    <p:sldId id="326" r:id="rId60"/>
    <p:sldId id="282" r:id="rId61"/>
    <p:sldId id="328" r:id="rId62"/>
    <p:sldId id="329" r:id="rId63"/>
    <p:sldId id="331" r:id="rId64"/>
    <p:sldId id="332" r:id="rId65"/>
    <p:sldId id="333" r:id="rId66"/>
    <p:sldId id="281" r:id="rId67"/>
    <p:sldId id="264" r:id="rId68"/>
    <p:sldId id="280" r:id="rId69"/>
    <p:sldId id="327" r:id="rId70"/>
    <p:sldId id="330" r:id="rId71"/>
    <p:sldId id="33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52"/>
    <p:restoredTop sz="94715"/>
  </p:normalViewPr>
  <p:slideViewPr>
    <p:cSldViewPr snapToGrid="0" snapToObjects="1">
      <p:cViewPr varScale="1">
        <p:scale>
          <a:sx n="143" d="100"/>
          <a:sy n="143" d="100"/>
        </p:scale>
        <p:origin x="10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4AE0-01E3-5FAA-DD95-6F8EC030FB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355490-FE9B-7E4B-91CB-A6E74FD0AF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13F1BA-17C3-5D1D-2C14-0E70D970C3DB}"/>
              </a:ext>
            </a:extLst>
          </p:cNvPr>
          <p:cNvSpPr>
            <a:spLocks noGrp="1"/>
          </p:cNvSpPr>
          <p:nvPr>
            <p:ph type="dt" sz="half" idx="10"/>
          </p:nvPr>
        </p:nvSpPr>
        <p:spPr/>
        <p:txBody>
          <a:bodyPr/>
          <a:lstStyle/>
          <a:p>
            <a:fld id="{67795133-548F-2E4D-84F1-7FAD0C4DFEEF}" type="datetimeFigureOut">
              <a:rPr lang="en-US" smtClean="0"/>
              <a:t>2/19/24</a:t>
            </a:fld>
            <a:endParaRPr lang="en-US"/>
          </a:p>
        </p:txBody>
      </p:sp>
      <p:sp>
        <p:nvSpPr>
          <p:cNvPr id="5" name="Footer Placeholder 4">
            <a:extLst>
              <a:ext uri="{FF2B5EF4-FFF2-40B4-BE49-F238E27FC236}">
                <a16:creationId xmlns:a16="http://schemas.microsoft.com/office/drawing/2014/main" id="{ECEBAEEB-9F76-04D2-C2FD-49AAB36C3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86EC9-28D8-3DA1-CB29-CA950CB03B02}"/>
              </a:ext>
            </a:extLst>
          </p:cNvPr>
          <p:cNvSpPr>
            <a:spLocks noGrp="1"/>
          </p:cNvSpPr>
          <p:nvPr>
            <p:ph type="sldNum" sz="quarter" idx="12"/>
          </p:nvPr>
        </p:nvSpPr>
        <p:spPr/>
        <p:txBody>
          <a:bodyPr/>
          <a:lstStyle/>
          <a:p>
            <a:fld id="{84A3310F-F338-D748-99E5-98D5DD9CEA8D}" type="slidenum">
              <a:rPr lang="en-US" smtClean="0"/>
              <a:t>‹#›</a:t>
            </a:fld>
            <a:endParaRPr lang="en-US"/>
          </a:p>
        </p:txBody>
      </p:sp>
    </p:spTree>
    <p:extLst>
      <p:ext uri="{BB962C8B-B14F-4D97-AF65-F5344CB8AC3E}">
        <p14:creationId xmlns:p14="http://schemas.microsoft.com/office/powerpoint/2010/main" val="864911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20EC-6D3D-5C12-6DAF-7616D4B41F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5844BA-55A3-F9E1-0634-95810ABBEE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61F335-E7A3-8E7F-157F-C5EC240A56DC}"/>
              </a:ext>
            </a:extLst>
          </p:cNvPr>
          <p:cNvSpPr>
            <a:spLocks noGrp="1"/>
          </p:cNvSpPr>
          <p:nvPr>
            <p:ph type="dt" sz="half" idx="10"/>
          </p:nvPr>
        </p:nvSpPr>
        <p:spPr/>
        <p:txBody>
          <a:bodyPr/>
          <a:lstStyle/>
          <a:p>
            <a:fld id="{67795133-548F-2E4D-84F1-7FAD0C4DFEEF}" type="datetimeFigureOut">
              <a:rPr lang="en-US" smtClean="0"/>
              <a:t>2/19/24</a:t>
            </a:fld>
            <a:endParaRPr lang="en-US"/>
          </a:p>
        </p:txBody>
      </p:sp>
      <p:sp>
        <p:nvSpPr>
          <p:cNvPr id="5" name="Footer Placeholder 4">
            <a:extLst>
              <a:ext uri="{FF2B5EF4-FFF2-40B4-BE49-F238E27FC236}">
                <a16:creationId xmlns:a16="http://schemas.microsoft.com/office/drawing/2014/main" id="{B58CCE28-302D-E0CB-6326-1A3A81C7A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1F6A0-D966-6445-AFCB-30A443CABC63}"/>
              </a:ext>
            </a:extLst>
          </p:cNvPr>
          <p:cNvSpPr>
            <a:spLocks noGrp="1"/>
          </p:cNvSpPr>
          <p:nvPr>
            <p:ph type="sldNum" sz="quarter" idx="12"/>
          </p:nvPr>
        </p:nvSpPr>
        <p:spPr/>
        <p:txBody>
          <a:bodyPr/>
          <a:lstStyle/>
          <a:p>
            <a:fld id="{84A3310F-F338-D748-99E5-98D5DD9CEA8D}" type="slidenum">
              <a:rPr lang="en-US" smtClean="0"/>
              <a:t>‹#›</a:t>
            </a:fld>
            <a:endParaRPr lang="en-US"/>
          </a:p>
        </p:txBody>
      </p:sp>
    </p:spTree>
    <p:extLst>
      <p:ext uri="{BB962C8B-B14F-4D97-AF65-F5344CB8AC3E}">
        <p14:creationId xmlns:p14="http://schemas.microsoft.com/office/powerpoint/2010/main" val="321892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B3A5FA-2F88-4B83-BAFE-6209EE00C6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7FFD26-8622-00AD-2BB2-B031AC7B95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1DE80-842B-A5F5-CD32-1F3EAC5DBE58}"/>
              </a:ext>
            </a:extLst>
          </p:cNvPr>
          <p:cNvSpPr>
            <a:spLocks noGrp="1"/>
          </p:cNvSpPr>
          <p:nvPr>
            <p:ph type="dt" sz="half" idx="10"/>
          </p:nvPr>
        </p:nvSpPr>
        <p:spPr/>
        <p:txBody>
          <a:bodyPr/>
          <a:lstStyle/>
          <a:p>
            <a:fld id="{67795133-548F-2E4D-84F1-7FAD0C4DFEEF}" type="datetimeFigureOut">
              <a:rPr lang="en-US" smtClean="0"/>
              <a:t>2/19/24</a:t>
            </a:fld>
            <a:endParaRPr lang="en-US"/>
          </a:p>
        </p:txBody>
      </p:sp>
      <p:sp>
        <p:nvSpPr>
          <p:cNvPr id="5" name="Footer Placeholder 4">
            <a:extLst>
              <a:ext uri="{FF2B5EF4-FFF2-40B4-BE49-F238E27FC236}">
                <a16:creationId xmlns:a16="http://schemas.microsoft.com/office/drawing/2014/main" id="{00B9A405-F18C-6D2F-B729-ED4A273A7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CC2188-F890-9268-F36D-02D7C4DDA316}"/>
              </a:ext>
            </a:extLst>
          </p:cNvPr>
          <p:cNvSpPr>
            <a:spLocks noGrp="1"/>
          </p:cNvSpPr>
          <p:nvPr>
            <p:ph type="sldNum" sz="quarter" idx="12"/>
          </p:nvPr>
        </p:nvSpPr>
        <p:spPr/>
        <p:txBody>
          <a:bodyPr/>
          <a:lstStyle/>
          <a:p>
            <a:fld id="{84A3310F-F338-D748-99E5-98D5DD9CEA8D}" type="slidenum">
              <a:rPr lang="en-US" smtClean="0"/>
              <a:t>‹#›</a:t>
            </a:fld>
            <a:endParaRPr lang="en-US"/>
          </a:p>
        </p:txBody>
      </p:sp>
    </p:spTree>
    <p:extLst>
      <p:ext uri="{BB962C8B-B14F-4D97-AF65-F5344CB8AC3E}">
        <p14:creationId xmlns:p14="http://schemas.microsoft.com/office/powerpoint/2010/main" val="1569483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F6F8-C17D-AEC3-01E3-05CBFAA47F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A9CB0E-EA96-B9F2-E8F9-8828061DB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47CC6-63AA-DB98-2A14-1C62A22B5951}"/>
              </a:ext>
            </a:extLst>
          </p:cNvPr>
          <p:cNvSpPr>
            <a:spLocks noGrp="1"/>
          </p:cNvSpPr>
          <p:nvPr>
            <p:ph type="dt" sz="half" idx="10"/>
          </p:nvPr>
        </p:nvSpPr>
        <p:spPr/>
        <p:txBody>
          <a:bodyPr/>
          <a:lstStyle/>
          <a:p>
            <a:fld id="{67795133-548F-2E4D-84F1-7FAD0C4DFEEF}" type="datetimeFigureOut">
              <a:rPr lang="en-US" smtClean="0"/>
              <a:t>2/19/24</a:t>
            </a:fld>
            <a:endParaRPr lang="en-US"/>
          </a:p>
        </p:txBody>
      </p:sp>
      <p:sp>
        <p:nvSpPr>
          <p:cNvPr id="5" name="Footer Placeholder 4">
            <a:extLst>
              <a:ext uri="{FF2B5EF4-FFF2-40B4-BE49-F238E27FC236}">
                <a16:creationId xmlns:a16="http://schemas.microsoft.com/office/drawing/2014/main" id="{F67C844E-0C2C-31E0-0DE3-4225E5C1B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97F7F-161D-D08D-3195-5A78BAA33362}"/>
              </a:ext>
            </a:extLst>
          </p:cNvPr>
          <p:cNvSpPr>
            <a:spLocks noGrp="1"/>
          </p:cNvSpPr>
          <p:nvPr>
            <p:ph type="sldNum" sz="quarter" idx="12"/>
          </p:nvPr>
        </p:nvSpPr>
        <p:spPr/>
        <p:txBody>
          <a:bodyPr/>
          <a:lstStyle/>
          <a:p>
            <a:fld id="{84A3310F-F338-D748-99E5-98D5DD9CEA8D}" type="slidenum">
              <a:rPr lang="en-US" smtClean="0"/>
              <a:t>‹#›</a:t>
            </a:fld>
            <a:endParaRPr lang="en-US"/>
          </a:p>
        </p:txBody>
      </p:sp>
    </p:spTree>
    <p:extLst>
      <p:ext uri="{BB962C8B-B14F-4D97-AF65-F5344CB8AC3E}">
        <p14:creationId xmlns:p14="http://schemas.microsoft.com/office/powerpoint/2010/main" val="68723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0D32-F43E-AD2B-2CDB-A2A14547FE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8FF84E-BF91-46C4-251A-3EB1905BF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FB6885-92A3-E942-DC16-EC257A199948}"/>
              </a:ext>
            </a:extLst>
          </p:cNvPr>
          <p:cNvSpPr>
            <a:spLocks noGrp="1"/>
          </p:cNvSpPr>
          <p:nvPr>
            <p:ph type="dt" sz="half" idx="10"/>
          </p:nvPr>
        </p:nvSpPr>
        <p:spPr/>
        <p:txBody>
          <a:bodyPr/>
          <a:lstStyle/>
          <a:p>
            <a:fld id="{67795133-548F-2E4D-84F1-7FAD0C4DFEEF}" type="datetimeFigureOut">
              <a:rPr lang="en-US" smtClean="0"/>
              <a:t>2/19/24</a:t>
            </a:fld>
            <a:endParaRPr lang="en-US"/>
          </a:p>
        </p:txBody>
      </p:sp>
      <p:sp>
        <p:nvSpPr>
          <p:cNvPr id="5" name="Footer Placeholder 4">
            <a:extLst>
              <a:ext uri="{FF2B5EF4-FFF2-40B4-BE49-F238E27FC236}">
                <a16:creationId xmlns:a16="http://schemas.microsoft.com/office/drawing/2014/main" id="{C542BB30-3750-EC39-1E73-3EC6D5821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9A486-7B79-1238-CC58-FFF2F2006EBA}"/>
              </a:ext>
            </a:extLst>
          </p:cNvPr>
          <p:cNvSpPr>
            <a:spLocks noGrp="1"/>
          </p:cNvSpPr>
          <p:nvPr>
            <p:ph type="sldNum" sz="quarter" idx="12"/>
          </p:nvPr>
        </p:nvSpPr>
        <p:spPr/>
        <p:txBody>
          <a:bodyPr/>
          <a:lstStyle/>
          <a:p>
            <a:fld id="{84A3310F-F338-D748-99E5-98D5DD9CEA8D}" type="slidenum">
              <a:rPr lang="en-US" smtClean="0"/>
              <a:t>‹#›</a:t>
            </a:fld>
            <a:endParaRPr lang="en-US"/>
          </a:p>
        </p:txBody>
      </p:sp>
    </p:spTree>
    <p:extLst>
      <p:ext uri="{BB962C8B-B14F-4D97-AF65-F5344CB8AC3E}">
        <p14:creationId xmlns:p14="http://schemas.microsoft.com/office/powerpoint/2010/main" val="165077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3EBB-10EE-EBF0-C2E1-61D78E4BF9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F73E36-DE6D-9248-7430-2A639BA250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D30B03-4779-049F-E857-5937800A73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F745DE-9E1A-FA4F-6A9E-96071B70B3AD}"/>
              </a:ext>
            </a:extLst>
          </p:cNvPr>
          <p:cNvSpPr>
            <a:spLocks noGrp="1"/>
          </p:cNvSpPr>
          <p:nvPr>
            <p:ph type="dt" sz="half" idx="10"/>
          </p:nvPr>
        </p:nvSpPr>
        <p:spPr/>
        <p:txBody>
          <a:bodyPr/>
          <a:lstStyle/>
          <a:p>
            <a:fld id="{67795133-548F-2E4D-84F1-7FAD0C4DFEEF}" type="datetimeFigureOut">
              <a:rPr lang="en-US" smtClean="0"/>
              <a:t>2/19/24</a:t>
            </a:fld>
            <a:endParaRPr lang="en-US"/>
          </a:p>
        </p:txBody>
      </p:sp>
      <p:sp>
        <p:nvSpPr>
          <p:cNvPr id="6" name="Footer Placeholder 5">
            <a:extLst>
              <a:ext uri="{FF2B5EF4-FFF2-40B4-BE49-F238E27FC236}">
                <a16:creationId xmlns:a16="http://schemas.microsoft.com/office/drawing/2014/main" id="{8B513868-E0AC-F4E2-8D2F-D0D2EBC93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AB252-ED62-DE20-B7EB-489EB98ADD68}"/>
              </a:ext>
            </a:extLst>
          </p:cNvPr>
          <p:cNvSpPr>
            <a:spLocks noGrp="1"/>
          </p:cNvSpPr>
          <p:nvPr>
            <p:ph type="sldNum" sz="quarter" idx="12"/>
          </p:nvPr>
        </p:nvSpPr>
        <p:spPr/>
        <p:txBody>
          <a:bodyPr/>
          <a:lstStyle/>
          <a:p>
            <a:fld id="{84A3310F-F338-D748-99E5-98D5DD9CEA8D}" type="slidenum">
              <a:rPr lang="en-US" smtClean="0"/>
              <a:t>‹#›</a:t>
            </a:fld>
            <a:endParaRPr lang="en-US"/>
          </a:p>
        </p:txBody>
      </p:sp>
    </p:spTree>
    <p:extLst>
      <p:ext uri="{BB962C8B-B14F-4D97-AF65-F5344CB8AC3E}">
        <p14:creationId xmlns:p14="http://schemas.microsoft.com/office/powerpoint/2010/main" val="2230822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8215A-1C0E-689A-BAC8-61AFEA9A96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B076A-0C54-4C47-3ED9-6E9870574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3D0A1F-809F-EB15-EF16-4719388EFB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821A5B-E798-4949-AA96-97F5912B25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A31B2F-1B3D-E1D2-A2C3-4EFA2BC423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D06F59-F0A7-6EB5-69B5-4873136C18B0}"/>
              </a:ext>
            </a:extLst>
          </p:cNvPr>
          <p:cNvSpPr>
            <a:spLocks noGrp="1"/>
          </p:cNvSpPr>
          <p:nvPr>
            <p:ph type="dt" sz="half" idx="10"/>
          </p:nvPr>
        </p:nvSpPr>
        <p:spPr/>
        <p:txBody>
          <a:bodyPr/>
          <a:lstStyle/>
          <a:p>
            <a:fld id="{67795133-548F-2E4D-84F1-7FAD0C4DFEEF}" type="datetimeFigureOut">
              <a:rPr lang="en-US" smtClean="0"/>
              <a:t>2/19/24</a:t>
            </a:fld>
            <a:endParaRPr lang="en-US"/>
          </a:p>
        </p:txBody>
      </p:sp>
      <p:sp>
        <p:nvSpPr>
          <p:cNvPr id="8" name="Footer Placeholder 7">
            <a:extLst>
              <a:ext uri="{FF2B5EF4-FFF2-40B4-BE49-F238E27FC236}">
                <a16:creationId xmlns:a16="http://schemas.microsoft.com/office/drawing/2014/main" id="{8EE1D3B5-F580-E3B8-2B4C-99C49FCBBB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86B9FE-A373-249A-9E0B-006C895C8B71}"/>
              </a:ext>
            </a:extLst>
          </p:cNvPr>
          <p:cNvSpPr>
            <a:spLocks noGrp="1"/>
          </p:cNvSpPr>
          <p:nvPr>
            <p:ph type="sldNum" sz="quarter" idx="12"/>
          </p:nvPr>
        </p:nvSpPr>
        <p:spPr/>
        <p:txBody>
          <a:bodyPr/>
          <a:lstStyle/>
          <a:p>
            <a:fld id="{84A3310F-F338-D748-99E5-98D5DD9CEA8D}" type="slidenum">
              <a:rPr lang="en-US" smtClean="0"/>
              <a:t>‹#›</a:t>
            </a:fld>
            <a:endParaRPr lang="en-US"/>
          </a:p>
        </p:txBody>
      </p:sp>
    </p:spTree>
    <p:extLst>
      <p:ext uri="{BB962C8B-B14F-4D97-AF65-F5344CB8AC3E}">
        <p14:creationId xmlns:p14="http://schemas.microsoft.com/office/powerpoint/2010/main" val="1140595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1B0A3-1ED9-9E8B-DD98-D19F47B806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59DB55-81AB-B74D-573C-F380733CF571}"/>
              </a:ext>
            </a:extLst>
          </p:cNvPr>
          <p:cNvSpPr>
            <a:spLocks noGrp="1"/>
          </p:cNvSpPr>
          <p:nvPr>
            <p:ph type="dt" sz="half" idx="10"/>
          </p:nvPr>
        </p:nvSpPr>
        <p:spPr/>
        <p:txBody>
          <a:bodyPr/>
          <a:lstStyle/>
          <a:p>
            <a:fld id="{67795133-548F-2E4D-84F1-7FAD0C4DFEEF}" type="datetimeFigureOut">
              <a:rPr lang="en-US" smtClean="0"/>
              <a:t>2/19/24</a:t>
            </a:fld>
            <a:endParaRPr lang="en-US"/>
          </a:p>
        </p:txBody>
      </p:sp>
      <p:sp>
        <p:nvSpPr>
          <p:cNvPr id="4" name="Footer Placeholder 3">
            <a:extLst>
              <a:ext uri="{FF2B5EF4-FFF2-40B4-BE49-F238E27FC236}">
                <a16:creationId xmlns:a16="http://schemas.microsoft.com/office/drawing/2014/main" id="{3ADC3E7D-0E84-0ACE-0D64-EFB47496C4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F10E94-B6A1-7AF4-DFD9-8A1B896CB1BE}"/>
              </a:ext>
            </a:extLst>
          </p:cNvPr>
          <p:cNvSpPr>
            <a:spLocks noGrp="1"/>
          </p:cNvSpPr>
          <p:nvPr>
            <p:ph type="sldNum" sz="quarter" idx="12"/>
          </p:nvPr>
        </p:nvSpPr>
        <p:spPr/>
        <p:txBody>
          <a:bodyPr/>
          <a:lstStyle/>
          <a:p>
            <a:fld id="{84A3310F-F338-D748-99E5-98D5DD9CEA8D}" type="slidenum">
              <a:rPr lang="en-US" smtClean="0"/>
              <a:t>‹#›</a:t>
            </a:fld>
            <a:endParaRPr lang="en-US"/>
          </a:p>
        </p:txBody>
      </p:sp>
    </p:spTree>
    <p:extLst>
      <p:ext uri="{BB962C8B-B14F-4D97-AF65-F5344CB8AC3E}">
        <p14:creationId xmlns:p14="http://schemas.microsoft.com/office/powerpoint/2010/main" val="2772244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1DF31C-873E-449A-6EB8-DAC7DA1E5023}"/>
              </a:ext>
            </a:extLst>
          </p:cNvPr>
          <p:cNvSpPr>
            <a:spLocks noGrp="1"/>
          </p:cNvSpPr>
          <p:nvPr>
            <p:ph type="dt" sz="half" idx="10"/>
          </p:nvPr>
        </p:nvSpPr>
        <p:spPr/>
        <p:txBody>
          <a:bodyPr/>
          <a:lstStyle/>
          <a:p>
            <a:fld id="{67795133-548F-2E4D-84F1-7FAD0C4DFEEF}" type="datetimeFigureOut">
              <a:rPr lang="en-US" smtClean="0"/>
              <a:t>2/19/24</a:t>
            </a:fld>
            <a:endParaRPr lang="en-US"/>
          </a:p>
        </p:txBody>
      </p:sp>
      <p:sp>
        <p:nvSpPr>
          <p:cNvPr id="3" name="Footer Placeholder 2">
            <a:extLst>
              <a:ext uri="{FF2B5EF4-FFF2-40B4-BE49-F238E27FC236}">
                <a16:creationId xmlns:a16="http://schemas.microsoft.com/office/drawing/2014/main" id="{B77F0015-0C2F-0BA4-9F0F-EAF0D42183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7A6DC5-E4D9-C078-2863-D37729E04DB9}"/>
              </a:ext>
            </a:extLst>
          </p:cNvPr>
          <p:cNvSpPr>
            <a:spLocks noGrp="1"/>
          </p:cNvSpPr>
          <p:nvPr>
            <p:ph type="sldNum" sz="quarter" idx="12"/>
          </p:nvPr>
        </p:nvSpPr>
        <p:spPr/>
        <p:txBody>
          <a:bodyPr/>
          <a:lstStyle/>
          <a:p>
            <a:fld id="{84A3310F-F338-D748-99E5-98D5DD9CEA8D}" type="slidenum">
              <a:rPr lang="en-US" smtClean="0"/>
              <a:t>‹#›</a:t>
            </a:fld>
            <a:endParaRPr lang="en-US"/>
          </a:p>
        </p:txBody>
      </p:sp>
    </p:spTree>
    <p:extLst>
      <p:ext uri="{BB962C8B-B14F-4D97-AF65-F5344CB8AC3E}">
        <p14:creationId xmlns:p14="http://schemas.microsoft.com/office/powerpoint/2010/main" val="3653770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326F-C67B-BABC-A5C9-262D7E44A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CD342C-C86F-142D-202C-1C14391C3C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C2DD73-071F-E714-09B6-6B26624FA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EC88D-C90F-BE6F-D729-8408C837511A}"/>
              </a:ext>
            </a:extLst>
          </p:cNvPr>
          <p:cNvSpPr>
            <a:spLocks noGrp="1"/>
          </p:cNvSpPr>
          <p:nvPr>
            <p:ph type="dt" sz="half" idx="10"/>
          </p:nvPr>
        </p:nvSpPr>
        <p:spPr/>
        <p:txBody>
          <a:bodyPr/>
          <a:lstStyle/>
          <a:p>
            <a:fld id="{67795133-548F-2E4D-84F1-7FAD0C4DFEEF}" type="datetimeFigureOut">
              <a:rPr lang="en-US" smtClean="0"/>
              <a:t>2/19/24</a:t>
            </a:fld>
            <a:endParaRPr lang="en-US"/>
          </a:p>
        </p:txBody>
      </p:sp>
      <p:sp>
        <p:nvSpPr>
          <p:cNvPr id="6" name="Footer Placeholder 5">
            <a:extLst>
              <a:ext uri="{FF2B5EF4-FFF2-40B4-BE49-F238E27FC236}">
                <a16:creationId xmlns:a16="http://schemas.microsoft.com/office/drawing/2014/main" id="{3CDF7726-7A32-EE6F-2128-A79062B6F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506F89-F611-A498-0A93-640F95431A25}"/>
              </a:ext>
            </a:extLst>
          </p:cNvPr>
          <p:cNvSpPr>
            <a:spLocks noGrp="1"/>
          </p:cNvSpPr>
          <p:nvPr>
            <p:ph type="sldNum" sz="quarter" idx="12"/>
          </p:nvPr>
        </p:nvSpPr>
        <p:spPr/>
        <p:txBody>
          <a:bodyPr/>
          <a:lstStyle/>
          <a:p>
            <a:fld id="{84A3310F-F338-D748-99E5-98D5DD9CEA8D}" type="slidenum">
              <a:rPr lang="en-US" smtClean="0"/>
              <a:t>‹#›</a:t>
            </a:fld>
            <a:endParaRPr lang="en-US"/>
          </a:p>
        </p:txBody>
      </p:sp>
    </p:spTree>
    <p:extLst>
      <p:ext uri="{BB962C8B-B14F-4D97-AF65-F5344CB8AC3E}">
        <p14:creationId xmlns:p14="http://schemas.microsoft.com/office/powerpoint/2010/main" val="2112590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7DA19-6A37-1634-CEE5-420E915E0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A696E8-E591-020C-C5D7-F48AC28432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F5C45C-AEFB-4B0E-5196-48DE5A3BC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F75A1-A9FE-317E-94E4-1931FF5605F7}"/>
              </a:ext>
            </a:extLst>
          </p:cNvPr>
          <p:cNvSpPr>
            <a:spLocks noGrp="1"/>
          </p:cNvSpPr>
          <p:nvPr>
            <p:ph type="dt" sz="half" idx="10"/>
          </p:nvPr>
        </p:nvSpPr>
        <p:spPr/>
        <p:txBody>
          <a:bodyPr/>
          <a:lstStyle/>
          <a:p>
            <a:fld id="{67795133-548F-2E4D-84F1-7FAD0C4DFEEF}" type="datetimeFigureOut">
              <a:rPr lang="en-US" smtClean="0"/>
              <a:t>2/19/24</a:t>
            </a:fld>
            <a:endParaRPr lang="en-US"/>
          </a:p>
        </p:txBody>
      </p:sp>
      <p:sp>
        <p:nvSpPr>
          <p:cNvPr id="6" name="Footer Placeholder 5">
            <a:extLst>
              <a:ext uri="{FF2B5EF4-FFF2-40B4-BE49-F238E27FC236}">
                <a16:creationId xmlns:a16="http://schemas.microsoft.com/office/drawing/2014/main" id="{9CA2C7CB-A419-9568-08BF-FAB5E4E29D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03AA80-F081-6912-7A2D-143AE843C058}"/>
              </a:ext>
            </a:extLst>
          </p:cNvPr>
          <p:cNvSpPr>
            <a:spLocks noGrp="1"/>
          </p:cNvSpPr>
          <p:nvPr>
            <p:ph type="sldNum" sz="quarter" idx="12"/>
          </p:nvPr>
        </p:nvSpPr>
        <p:spPr/>
        <p:txBody>
          <a:bodyPr/>
          <a:lstStyle/>
          <a:p>
            <a:fld id="{84A3310F-F338-D748-99E5-98D5DD9CEA8D}" type="slidenum">
              <a:rPr lang="en-US" smtClean="0"/>
              <a:t>‹#›</a:t>
            </a:fld>
            <a:endParaRPr lang="en-US"/>
          </a:p>
        </p:txBody>
      </p:sp>
    </p:spTree>
    <p:extLst>
      <p:ext uri="{BB962C8B-B14F-4D97-AF65-F5344CB8AC3E}">
        <p14:creationId xmlns:p14="http://schemas.microsoft.com/office/powerpoint/2010/main" val="3162318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A31FC-21EA-6F89-2472-43E326C57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27CE6E-331A-2D4D-A674-33AD24EC9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6F6E-4980-2217-9C2A-8CE8C0FA39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795133-548F-2E4D-84F1-7FAD0C4DFEEF}" type="datetimeFigureOut">
              <a:rPr lang="en-US" smtClean="0"/>
              <a:t>2/19/24</a:t>
            </a:fld>
            <a:endParaRPr lang="en-US"/>
          </a:p>
        </p:txBody>
      </p:sp>
      <p:sp>
        <p:nvSpPr>
          <p:cNvPr id="5" name="Footer Placeholder 4">
            <a:extLst>
              <a:ext uri="{FF2B5EF4-FFF2-40B4-BE49-F238E27FC236}">
                <a16:creationId xmlns:a16="http://schemas.microsoft.com/office/drawing/2014/main" id="{00DEC22B-7065-BF6C-71E1-9A815BA28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3D6C7F-6135-D322-9568-F2E7A9B049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A3310F-F338-D748-99E5-98D5DD9CEA8D}" type="slidenum">
              <a:rPr lang="en-US" smtClean="0"/>
              <a:t>‹#›</a:t>
            </a:fld>
            <a:endParaRPr lang="en-US"/>
          </a:p>
        </p:txBody>
      </p:sp>
    </p:spTree>
    <p:extLst>
      <p:ext uri="{BB962C8B-B14F-4D97-AF65-F5344CB8AC3E}">
        <p14:creationId xmlns:p14="http://schemas.microsoft.com/office/powerpoint/2010/main" val="3673030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B363B-0D19-1BFE-D467-984293440B83}"/>
              </a:ext>
            </a:extLst>
          </p:cNvPr>
          <p:cNvSpPr>
            <a:spLocks noGrp="1"/>
          </p:cNvSpPr>
          <p:nvPr>
            <p:ph type="ctrTitle"/>
          </p:nvPr>
        </p:nvSpPr>
        <p:spPr/>
        <p:txBody>
          <a:bodyPr/>
          <a:lstStyle/>
          <a:p>
            <a:r>
              <a:rPr lang="en-US" dirty="0"/>
              <a:t>Virtual machine protection with Intel TDX</a:t>
            </a:r>
          </a:p>
        </p:txBody>
      </p:sp>
      <p:sp>
        <p:nvSpPr>
          <p:cNvPr id="3" name="Subtitle 2">
            <a:extLst>
              <a:ext uri="{FF2B5EF4-FFF2-40B4-BE49-F238E27FC236}">
                <a16:creationId xmlns:a16="http://schemas.microsoft.com/office/drawing/2014/main" id="{9A9750FD-8D19-4509-268B-534E163995F9}"/>
              </a:ext>
            </a:extLst>
          </p:cNvPr>
          <p:cNvSpPr>
            <a:spLocks noGrp="1"/>
          </p:cNvSpPr>
          <p:nvPr>
            <p:ph type="subTitle" idx="1"/>
          </p:nvPr>
        </p:nvSpPr>
        <p:spPr/>
        <p:txBody>
          <a:bodyPr/>
          <a:lstStyle/>
          <a:p>
            <a:endParaRPr lang="en-US" dirty="0"/>
          </a:p>
          <a:p>
            <a:r>
              <a:rPr lang="en-US" dirty="0"/>
              <a:t>June 15</a:t>
            </a:r>
            <a:r>
              <a:rPr lang="en-US" baseline="30000" dirty="0"/>
              <a:t>th</a:t>
            </a:r>
            <a:endParaRPr lang="en-US" dirty="0"/>
          </a:p>
        </p:txBody>
      </p:sp>
    </p:spTree>
    <p:extLst>
      <p:ext uri="{BB962C8B-B14F-4D97-AF65-F5344CB8AC3E}">
        <p14:creationId xmlns:p14="http://schemas.microsoft.com/office/powerpoint/2010/main" val="3828629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CD55-9623-E046-96B0-0DE5BE9FE73C}"/>
              </a:ext>
            </a:extLst>
          </p:cNvPr>
          <p:cNvSpPr>
            <a:spLocks noGrp="1"/>
          </p:cNvSpPr>
          <p:nvPr>
            <p:ph type="title"/>
          </p:nvPr>
        </p:nvSpPr>
        <p:spPr/>
        <p:txBody>
          <a:bodyPr/>
          <a:lstStyle/>
          <a:p>
            <a:r>
              <a:rPr lang="en-US" dirty="0"/>
              <a:t>VMM &lt;-&gt; TDX module &lt;-&gt; TD</a:t>
            </a:r>
          </a:p>
        </p:txBody>
      </p:sp>
      <p:sp>
        <p:nvSpPr>
          <p:cNvPr id="3" name="Content Placeholder 2">
            <a:extLst>
              <a:ext uri="{FF2B5EF4-FFF2-40B4-BE49-F238E27FC236}">
                <a16:creationId xmlns:a16="http://schemas.microsoft.com/office/drawing/2014/main" id="{F070DBAD-CF36-BA69-4ACF-E78D0B574554}"/>
              </a:ext>
            </a:extLst>
          </p:cNvPr>
          <p:cNvSpPr>
            <a:spLocks noGrp="1"/>
          </p:cNvSpPr>
          <p:nvPr>
            <p:ph idx="1"/>
          </p:nvPr>
        </p:nvSpPr>
        <p:spPr/>
        <p:txBody>
          <a:bodyPr>
            <a:normAutofit fontScale="92500" lnSpcReduction="20000"/>
          </a:bodyPr>
          <a:lstStyle/>
          <a:p>
            <a:r>
              <a:rPr lang="en-US" b="1" i="1" dirty="0"/>
              <a:t>﻿SEAMCALL</a:t>
            </a:r>
            <a:r>
              <a:rPr lang="en-US" i="1" dirty="0"/>
              <a:t> </a:t>
            </a:r>
          </a:p>
          <a:p>
            <a:pPr lvl="1"/>
            <a:r>
              <a:rPr lang="en-US" i="1" dirty="0"/>
              <a:t>The instruction used by the host VMM to invoke host-side TDX interface functions. </a:t>
            </a:r>
          </a:p>
          <a:p>
            <a:pPr lvl="1"/>
            <a:r>
              <a:rPr lang="en-US" i="1" dirty="0"/>
              <a:t>Transitions from legacy VMX-root operation to SEAM VMX-root</a:t>
            </a:r>
          </a:p>
          <a:p>
            <a:pPr lvl="1"/>
            <a:r>
              <a:rPr lang="en-US" i="1" dirty="0"/>
              <a:t>The desired interface</a:t>
            </a:r>
            <a:r>
              <a:rPr lang="ko-KR" altLang="en-US" i="1" dirty="0"/>
              <a:t> </a:t>
            </a:r>
            <a:r>
              <a:rPr lang="en-US" i="1" dirty="0"/>
              <a:t>function is selected by an input operand (leaf number, in RAX). </a:t>
            </a:r>
          </a:p>
          <a:p>
            <a:pPr lvl="1"/>
            <a:r>
              <a:rPr lang="en-US" b="1" i="1" dirty="0"/>
              <a:t>Host-side </a:t>
            </a:r>
            <a:r>
              <a:rPr lang="en-US" i="1" dirty="0"/>
              <a:t>interface function names start</a:t>
            </a:r>
            <a:r>
              <a:rPr lang="ko-KR" altLang="en-US" i="1" dirty="0"/>
              <a:t> </a:t>
            </a:r>
            <a:r>
              <a:rPr lang="en-US" i="1" dirty="0"/>
              <a:t>with </a:t>
            </a:r>
            <a:r>
              <a:rPr lang="en-US" b="1" i="1" dirty="0"/>
              <a:t>TDH (Trust Domain Host).</a:t>
            </a:r>
          </a:p>
          <a:p>
            <a:r>
              <a:rPr lang="en-US" b="1" i="1" dirty="0"/>
              <a:t>TDCALL </a:t>
            </a:r>
          </a:p>
          <a:p>
            <a:pPr lvl="1"/>
            <a:r>
              <a:rPr lang="en-US" i="1" dirty="0"/>
              <a:t>The instruction used by the guest TD software (in TDX non-root mode) to invoke guest-side TDX functions.</a:t>
            </a:r>
          </a:p>
          <a:p>
            <a:pPr lvl="1"/>
            <a:r>
              <a:rPr lang="en-US" i="1" dirty="0"/>
              <a:t>The desired interface function is selected by an input operand (leaf number, in RAX). </a:t>
            </a:r>
          </a:p>
          <a:p>
            <a:pPr lvl="1"/>
            <a:r>
              <a:rPr lang="en-US" b="1" i="1" dirty="0"/>
              <a:t>Guest-side</a:t>
            </a:r>
            <a:r>
              <a:rPr lang="en-US" i="1" dirty="0"/>
              <a:t> interface</a:t>
            </a:r>
            <a:r>
              <a:rPr lang="ko-KR" altLang="en-US" i="1" dirty="0"/>
              <a:t> </a:t>
            </a:r>
            <a:r>
              <a:rPr lang="en-US" i="1" dirty="0"/>
              <a:t>function names start with </a:t>
            </a:r>
            <a:r>
              <a:rPr lang="en-US" b="1" i="1" dirty="0"/>
              <a:t>TDG (Trust Domain Guest)</a:t>
            </a:r>
          </a:p>
          <a:p>
            <a:endParaRPr lang="en-US" i="1" dirty="0"/>
          </a:p>
          <a:p>
            <a:r>
              <a:rPr lang="en-US" i="1" dirty="0"/>
              <a:t>The processor transitions out of SEAM VMX-root operation to legacy VMX-root operation in response to a </a:t>
            </a:r>
            <a:r>
              <a:rPr lang="en-US" b="1" i="1" dirty="0"/>
              <a:t>SEAMRET</a:t>
            </a:r>
            <a:r>
              <a:rPr lang="en-US" i="1" dirty="0"/>
              <a:t> instruction.</a:t>
            </a:r>
            <a:endParaRPr lang="en-US" dirty="0"/>
          </a:p>
          <a:p>
            <a:endParaRPr lang="en-US" i="1" dirty="0"/>
          </a:p>
          <a:p>
            <a:pPr marL="0" indent="0">
              <a:buNone/>
            </a:pPr>
            <a:endParaRPr lang="en-US" dirty="0"/>
          </a:p>
        </p:txBody>
      </p:sp>
    </p:spTree>
    <p:extLst>
      <p:ext uri="{BB962C8B-B14F-4D97-AF65-F5344CB8AC3E}">
        <p14:creationId xmlns:p14="http://schemas.microsoft.com/office/powerpoint/2010/main" val="1670024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0010-C500-D62B-3081-41CD626B45E4}"/>
              </a:ext>
            </a:extLst>
          </p:cNvPr>
          <p:cNvSpPr>
            <a:spLocks noGrp="1"/>
          </p:cNvSpPr>
          <p:nvPr>
            <p:ph type="title"/>
          </p:nvPr>
        </p:nvSpPr>
        <p:spPr>
          <a:xfrm>
            <a:off x="1137034" y="609597"/>
            <a:ext cx="9392421" cy="1330841"/>
          </a:xfrm>
        </p:spPr>
        <p:txBody>
          <a:bodyPr>
            <a:normAutofit/>
          </a:bodyPr>
          <a:lstStyle/>
          <a:p>
            <a:r>
              <a:rPr lang="en-US" dirty="0"/>
              <a:t>TD private memory / shared memory</a:t>
            </a:r>
          </a:p>
        </p:txBody>
      </p:sp>
      <p:sp>
        <p:nvSpPr>
          <p:cNvPr id="68" name="Content Placeholder 2">
            <a:extLst>
              <a:ext uri="{FF2B5EF4-FFF2-40B4-BE49-F238E27FC236}">
                <a16:creationId xmlns:a16="http://schemas.microsoft.com/office/drawing/2014/main" id="{B249F54E-72A5-27D0-CA17-3EE4CAC4EB8E}"/>
              </a:ext>
            </a:extLst>
          </p:cNvPr>
          <p:cNvSpPr>
            <a:spLocks noGrp="1"/>
          </p:cNvSpPr>
          <p:nvPr>
            <p:ph idx="1"/>
          </p:nvPr>
        </p:nvSpPr>
        <p:spPr>
          <a:xfrm>
            <a:off x="726333" y="2198362"/>
            <a:ext cx="6465650" cy="3917773"/>
          </a:xfrm>
        </p:spPr>
        <p:txBody>
          <a:bodyPr>
            <a:normAutofit fontScale="92500" lnSpcReduction="10000"/>
          </a:bodyPr>
          <a:lstStyle/>
          <a:p>
            <a:r>
              <a:rPr lang="en-US" sz="2000" dirty="0"/>
              <a:t>﻿TDs have access to two classes of memory</a:t>
            </a:r>
          </a:p>
          <a:p>
            <a:pPr lvl="1"/>
            <a:r>
              <a:rPr lang="en-US" sz="1600" dirty="0"/>
              <a:t>﻿</a:t>
            </a:r>
            <a:r>
              <a:rPr lang="en-US" sz="1600" b="1" dirty="0"/>
              <a:t>private memory</a:t>
            </a:r>
            <a:r>
              <a:rPr lang="ko-KR" altLang="en-US" sz="1600" b="1" dirty="0"/>
              <a:t> </a:t>
            </a:r>
            <a:r>
              <a:rPr lang="en-US" sz="1600" dirty="0"/>
              <a:t>holding the confidential data of the TD </a:t>
            </a:r>
          </a:p>
          <a:p>
            <a:pPr lvl="1"/>
            <a:r>
              <a:rPr lang="en-US" sz="1600" dirty="0"/>
              <a:t>ephemeral-memory-encryption key assigned to that TD</a:t>
            </a:r>
          </a:p>
          <a:p>
            <a:pPr lvl="1"/>
            <a:endParaRPr lang="en-US" sz="1600" dirty="0"/>
          </a:p>
          <a:p>
            <a:pPr lvl="1"/>
            <a:r>
              <a:rPr lang="en-US" sz="1600" b="1" dirty="0"/>
              <a:t>shared memory </a:t>
            </a:r>
            <a:r>
              <a:rPr lang="en-US" sz="1600" dirty="0"/>
              <a:t>communicating with untrusted entities external </a:t>
            </a:r>
          </a:p>
          <a:p>
            <a:pPr lvl="1"/>
            <a:r>
              <a:rPr lang="en-US" sz="1600" dirty="0"/>
              <a:t>to perform I/O operations such as network</a:t>
            </a:r>
            <a:r>
              <a:rPr lang="ko-KR" altLang="en-US" sz="1600" dirty="0"/>
              <a:t> </a:t>
            </a:r>
            <a:r>
              <a:rPr lang="en-US" sz="1600" dirty="0"/>
              <a:t>access, storage services, invoking hypervisor services</a:t>
            </a:r>
          </a:p>
          <a:p>
            <a:r>
              <a:rPr lang="en-US" sz="2000" dirty="0"/>
              <a:t>Private memory + TD assigned private key </a:t>
            </a:r>
          </a:p>
          <a:p>
            <a:pPr lvl="1"/>
            <a:r>
              <a:rPr lang="en-US" sz="1600" b="1" dirty="0"/>
              <a:t>GPA</a:t>
            </a:r>
            <a:r>
              <a:rPr lang="en-US" sz="1600" dirty="0"/>
              <a:t> with “Shared” bit set to 0</a:t>
            </a:r>
          </a:p>
          <a:p>
            <a:pPr lvl="1"/>
            <a:r>
              <a:rPr lang="en-US" sz="1600" dirty="0"/>
              <a:t>helps encrypt and</a:t>
            </a:r>
            <a:r>
              <a:rPr lang="ko-KR" altLang="en-US" sz="1600" dirty="0"/>
              <a:t> </a:t>
            </a:r>
            <a:r>
              <a:rPr lang="en-US" sz="1600" dirty="0"/>
              <a:t>integrity-protect all memory accesses t</a:t>
            </a:r>
          </a:p>
          <a:p>
            <a:r>
              <a:rPr lang="en-US" sz="2000" dirty="0"/>
              <a:t>Shared memory + Hypervisor shared key</a:t>
            </a:r>
          </a:p>
          <a:p>
            <a:pPr lvl="1"/>
            <a:r>
              <a:rPr lang="en-US" sz="1600" b="1" dirty="0"/>
              <a:t>GPA</a:t>
            </a:r>
            <a:r>
              <a:rPr lang="en-US" sz="1600" dirty="0"/>
              <a:t> with “Shared” bit set to 1</a:t>
            </a:r>
          </a:p>
          <a:p>
            <a:pPr lvl="1"/>
            <a:r>
              <a:rPr lang="en-US" sz="1600" b="1" dirty="0"/>
              <a:t>may be</a:t>
            </a:r>
            <a:r>
              <a:rPr lang="en-US" sz="1600" dirty="0"/>
              <a:t> encrypted and integrity</a:t>
            </a:r>
            <a:r>
              <a:rPr lang="ko-KR" altLang="en-US" sz="1600" dirty="0"/>
              <a:t> </a:t>
            </a:r>
            <a:r>
              <a:rPr lang="en-US" sz="1600" dirty="0"/>
              <a:t>protected with the aid of a shared key </a:t>
            </a:r>
          </a:p>
          <a:p>
            <a:pPr lvl="1"/>
            <a:r>
              <a:rPr lang="en-US" sz="1600" dirty="0"/>
              <a:t>hypervisor manages the shared key</a:t>
            </a:r>
          </a:p>
        </p:txBody>
      </p:sp>
      <p:pic>
        <p:nvPicPr>
          <p:cNvPr id="5" name="Picture 4" descr="Timeline&#10;&#10;Description automatically generated with low confidence">
            <a:extLst>
              <a:ext uri="{FF2B5EF4-FFF2-40B4-BE49-F238E27FC236}">
                <a16:creationId xmlns:a16="http://schemas.microsoft.com/office/drawing/2014/main" id="{A0EFD3B4-A02B-1874-8BA1-E248BB358E30}"/>
              </a:ext>
            </a:extLst>
          </p:cNvPr>
          <p:cNvPicPr>
            <a:picLocks noChangeAspect="1"/>
          </p:cNvPicPr>
          <p:nvPr/>
        </p:nvPicPr>
        <p:blipFill>
          <a:blip r:embed="rId2"/>
          <a:stretch>
            <a:fillRect/>
          </a:stretch>
        </p:blipFill>
        <p:spPr>
          <a:xfrm>
            <a:off x="7142010" y="2184914"/>
            <a:ext cx="3943219" cy="3755915"/>
          </a:xfrm>
          <a:prstGeom prst="rect">
            <a:avLst/>
          </a:prstGeom>
        </p:spPr>
      </p:pic>
    </p:spTree>
    <p:extLst>
      <p:ext uri="{BB962C8B-B14F-4D97-AF65-F5344CB8AC3E}">
        <p14:creationId xmlns:p14="http://schemas.microsoft.com/office/powerpoint/2010/main" val="3677306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15B5-6047-BDC3-C6DF-1D90E5A062F9}"/>
              </a:ext>
            </a:extLst>
          </p:cNvPr>
          <p:cNvSpPr>
            <a:spLocks noGrp="1"/>
          </p:cNvSpPr>
          <p:nvPr>
            <p:ph type="title"/>
          </p:nvPr>
        </p:nvSpPr>
        <p:spPr>
          <a:xfrm>
            <a:off x="1137034" y="609600"/>
            <a:ext cx="6849498" cy="1330840"/>
          </a:xfrm>
        </p:spPr>
        <p:txBody>
          <a:bodyPr>
            <a:normAutofit/>
          </a:bodyPr>
          <a:lstStyle/>
          <a:p>
            <a:r>
              <a:rPr lang="en-US" dirty="0"/>
              <a:t>MKTME keys and TDX</a:t>
            </a:r>
          </a:p>
        </p:txBody>
      </p:sp>
      <p:sp>
        <p:nvSpPr>
          <p:cNvPr id="3" name="Content Placeholder 2">
            <a:extLst>
              <a:ext uri="{FF2B5EF4-FFF2-40B4-BE49-F238E27FC236}">
                <a16:creationId xmlns:a16="http://schemas.microsoft.com/office/drawing/2014/main" id="{A5C49721-C5C6-CD8E-4D27-19B3E4ED0175}"/>
              </a:ext>
            </a:extLst>
          </p:cNvPr>
          <p:cNvSpPr>
            <a:spLocks noGrp="1"/>
          </p:cNvSpPr>
          <p:nvPr>
            <p:ph idx="1"/>
          </p:nvPr>
        </p:nvSpPr>
        <p:spPr>
          <a:xfrm>
            <a:off x="173621" y="2194102"/>
            <a:ext cx="8553690" cy="4461341"/>
          </a:xfrm>
        </p:spPr>
        <p:txBody>
          <a:bodyPr>
            <a:normAutofit fontScale="85000" lnSpcReduction="10000"/>
          </a:bodyPr>
          <a:lstStyle/>
          <a:p>
            <a:r>
              <a:rPr lang="en-US" sz="2000" dirty="0"/>
              <a:t>﻿The set of </a:t>
            </a:r>
            <a:r>
              <a:rPr lang="en-US" sz="2000" dirty="0" err="1"/>
              <a:t>KeyID</a:t>
            </a:r>
            <a:r>
              <a:rPr lang="en-US" sz="2000" dirty="0"/>
              <a:t>(s) of MKTME can be partitioned into two groups </a:t>
            </a:r>
          </a:p>
          <a:p>
            <a:pPr lvl="1"/>
            <a:r>
              <a:rPr lang="en-US" sz="2000" b="1" dirty="0"/>
              <a:t>private </a:t>
            </a:r>
            <a:r>
              <a:rPr lang="en-US" sz="2000" b="1" dirty="0" err="1"/>
              <a:t>KeyID</a:t>
            </a:r>
            <a:r>
              <a:rPr lang="en-US" sz="2000" b="1" dirty="0"/>
              <a:t>(s) </a:t>
            </a:r>
            <a:r>
              <a:rPr lang="en-US" sz="2000" dirty="0"/>
              <a:t>and </a:t>
            </a:r>
            <a:r>
              <a:rPr lang="en-US" sz="2000" b="1" dirty="0"/>
              <a:t>Shared </a:t>
            </a:r>
            <a:r>
              <a:rPr lang="en-US" sz="2000" b="1" dirty="0" err="1"/>
              <a:t>KeyID</a:t>
            </a:r>
            <a:r>
              <a:rPr lang="en-US" sz="2000" b="1" dirty="0"/>
              <a:t>(s)</a:t>
            </a:r>
          </a:p>
          <a:p>
            <a:r>
              <a:rPr lang="en-US" sz="2000" dirty="0"/>
              <a:t>﻿PCONFIG allow private </a:t>
            </a:r>
            <a:r>
              <a:rPr lang="en-US" sz="2000" dirty="0" err="1"/>
              <a:t>KeyIDs</a:t>
            </a:r>
            <a:r>
              <a:rPr lang="en-US" sz="2000" dirty="0"/>
              <a:t> to be programmed (in SEAM mode)</a:t>
            </a:r>
          </a:p>
          <a:p>
            <a:pPr lvl="1"/>
            <a:r>
              <a:rPr lang="en-US" sz="2000" dirty="0"/>
              <a:t>﻿On TD creation, the module is intended to assign each TD a unique, private </a:t>
            </a:r>
            <a:r>
              <a:rPr lang="en-US" sz="2000" dirty="0" err="1"/>
              <a:t>KeyID</a:t>
            </a:r>
            <a:endParaRPr lang="en-US" sz="2000" dirty="0"/>
          </a:p>
          <a:p>
            <a:r>
              <a:rPr lang="en-US" sz="2400" dirty="0"/>
              <a:t>HKID is “stolen” from the top of the </a:t>
            </a:r>
            <a:r>
              <a:rPr lang="en-US" sz="2400" b="1" dirty="0"/>
              <a:t>host physical address</a:t>
            </a:r>
          </a:p>
          <a:p>
            <a:r>
              <a:rPr lang="en-US" sz="2400" dirty="0"/>
              <a:t>﻿The CPU is designed to disallow software </a:t>
            </a:r>
            <a:r>
              <a:rPr lang="en-US" sz="2400" b="1" dirty="0"/>
              <a:t>other than the TDX module and TDs </a:t>
            </a:r>
            <a:r>
              <a:rPr lang="en-US" sz="2400" dirty="0"/>
              <a:t>from making memory accesses using a private </a:t>
            </a:r>
            <a:r>
              <a:rPr lang="en-US" sz="2400" dirty="0" err="1"/>
              <a:t>KeyID</a:t>
            </a:r>
            <a:endParaRPr lang="en-US" sz="2400" dirty="0"/>
          </a:p>
          <a:p>
            <a:pPr lvl="1"/>
            <a:r>
              <a:rPr lang="en-US" sz="2000" dirty="0"/>
              <a:t>﻿DMA from devices using a private </a:t>
            </a:r>
            <a:r>
              <a:rPr lang="en-US" sz="2000" dirty="0" err="1"/>
              <a:t>KeyID</a:t>
            </a:r>
            <a:r>
              <a:rPr lang="en-US" sz="2000" dirty="0"/>
              <a:t> would be aborted.</a:t>
            </a:r>
          </a:p>
          <a:p>
            <a:pPr lvl="1"/>
            <a:endParaRPr lang="en-US" sz="2000" dirty="0"/>
          </a:p>
          <a:p>
            <a:r>
              <a:rPr lang="en-US" sz="2400" dirty="0"/>
              <a:t>﻿The physical address bits reserved for encoding TDX private </a:t>
            </a:r>
            <a:r>
              <a:rPr lang="en-US" sz="2400" dirty="0" err="1"/>
              <a:t>KeyID</a:t>
            </a:r>
            <a:r>
              <a:rPr lang="en-US" sz="2400" dirty="0"/>
              <a:t> are meant to be treated as reserved bits when not in SEAM operation</a:t>
            </a:r>
          </a:p>
          <a:p>
            <a:r>
              <a:rPr lang="en-US" sz="2400" dirty="0"/>
              <a:t>﻿When translating a guest physical address outside SEAM, if any EPT structure entry has bits reserved for TDX private </a:t>
            </a:r>
            <a:r>
              <a:rPr lang="en-US" sz="2400" dirty="0" err="1"/>
              <a:t>KeyID</a:t>
            </a:r>
            <a:r>
              <a:rPr lang="en-US" sz="2400" dirty="0"/>
              <a:t> encoding in the physical address set, then the processor helps generate an EPT misconfiguration.</a:t>
            </a:r>
          </a:p>
        </p:txBody>
      </p:sp>
      <p:pic>
        <p:nvPicPr>
          <p:cNvPr id="5" name="Picture 4">
            <a:extLst>
              <a:ext uri="{FF2B5EF4-FFF2-40B4-BE49-F238E27FC236}">
                <a16:creationId xmlns:a16="http://schemas.microsoft.com/office/drawing/2014/main" id="{9E56C6FE-8233-FD6A-4577-CEF73796DAEE}"/>
              </a:ext>
            </a:extLst>
          </p:cNvPr>
          <p:cNvPicPr>
            <a:picLocks noChangeAspect="1"/>
          </p:cNvPicPr>
          <p:nvPr/>
        </p:nvPicPr>
        <p:blipFill>
          <a:blip r:embed="rId2"/>
          <a:stretch>
            <a:fillRect/>
          </a:stretch>
        </p:blipFill>
        <p:spPr>
          <a:xfrm>
            <a:off x="9118282" y="1275020"/>
            <a:ext cx="2900097" cy="5446191"/>
          </a:xfrm>
          <a:prstGeom prst="rect">
            <a:avLst/>
          </a:prstGeom>
        </p:spPr>
      </p:pic>
    </p:spTree>
    <p:extLst>
      <p:ext uri="{BB962C8B-B14F-4D97-AF65-F5344CB8AC3E}">
        <p14:creationId xmlns:p14="http://schemas.microsoft.com/office/powerpoint/2010/main" val="3093765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3321-D247-F438-D7FB-0F834CCF074F}"/>
              </a:ext>
            </a:extLst>
          </p:cNvPr>
          <p:cNvSpPr>
            <a:spLocks noGrp="1"/>
          </p:cNvSpPr>
          <p:nvPr>
            <p:ph type="title"/>
          </p:nvPr>
        </p:nvSpPr>
        <p:spPr/>
        <p:txBody>
          <a:bodyPr/>
          <a:lstStyle/>
          <a:p>
            <a:r>
              <a:rPr lang="en-US" dirty="0"/>
              <a:t>TD memory encryption with MTKME</a:t>
            </a:r>
          </a:p>
        </p:txBody>
      </p:sp>
      <p:sp>
        <p:nvSpPr>
          <p:cNvPr id="3" name="Content Placeholder 2">
            <a:extLst>
              <a:ext uri="{FF2B5EF4-FFF2-40B4-BE49-F238E27FC236}">
                <a16:creationId xmlns:a16="http://schemas.microsoft.com/office/drawing/2014/main" id="{D0C7CE30-1A53-0F7E-3BAC-9C7F383BDC68}"/>
              </a:ext>
            </a:extLst>
          </p:cNvPr>
          <p:cNvSpPr>
            <a:spLocks noGrp="1"/>
          </p:cNvSpPr>
          <p:nvPr>
            <p:ph idx="1"/>
          </p:nvPr>
        </p:nvSpPr>
        <p:spPr/>
        <p:txBody>
          <a:bodyPr>
            <a:normAutofit fontScale="77500" lnSpcReduction="20000"/>
          </a:bodyPr>
          <a:lstStyle/>
          <a:p>
            <a:r>
              <a:rPr lang="en-US" dirty="0"/>
              <a:t>﻿﻿Memory encryption performed by </a:t>
            </a:r>
            <a:r>
              <a:rPr lang="en-US" b="1" dirty="0"/>
              <a:t>encryption engines residing at memory controller.</a:t>
            </a:r>
          </a:p>
          <a:p>
            <a:pPr lvl="1"/>
            <a:r>
              <a:rPr lang="en-US" dirty="0"/>
              <a:t>﻿encryption engine holds a table of encryption keys, known as the Key Encryption Table (KET). </a:t>
            </a:r>
          </a:p>
          <a:p>
            <a:pPr lvl="1"/>
            <a:r>
              <a:rPr lang="en-US" dirty="0"/>
              <a:t>the key is selected for each memory transaction based on a </a:t>
            </a:r>
            <a:r>
              <a:rPr lang="en-US" b="1" dirty="0"/>
              <a:t>HKID</a:t>
            </a:r>
            <a:r>
              <a:rPr lang="en-US" dirty="0"/>
              <a:t> provided with the transaction.</a:t>
            </a:r>
          </a:p>
          <a:p>
            <a:pPr marL="457200" lvl="1" indent="0">
              <a:buNone/>
            </a:pPr>
            <a:endParaRPr lang="en-US" dirty="0"/>
          </a:p>
          <a:p>
            <a:r>
              <a:rPr lang="en-US" dirty="0"/>
              <a:t>﻿The host-side Intel TDX functions help provide the means for the host VMM </a:t>
            </a:r>
          </a:p>
          <a:p>
            <a:pPr lvl="1"/>
            <a:r>
              <a:rPr lang="en-US" dirty="0"/>
              <a:t>TDX module use </a:t>
            </a:r>
            <a:r>
              <a:rPr lang="en-US" b="1" dirty="0"/>
              <a:t>PCONFIG</a:t>
            </a:r>
            <a:r>
              <a:rPr lang="en-US" dirty="0"/>
              <a:t> instruction to program a AES-XTS 128 bit key to </a:t>
            </a:r>
            <a:r>
              <a:rPr lang="en-US" b="1" dirty="0"/>
              <a:t>HKID </a:t>
            </a:r>
            <a:r>
              <a:rPr lang="en-US" dirty="0"/>
              <a:t>(at initialization)</a:t>
            </a:r>
          </a:p>
          <a:p>
            <a:pPr lvl="1"/>
            <a:r>
              <a:rPr lang="en-US" dirty="0"/>
              <a:t>host VMM does not have access to the encryption keys.</a:t>
            </a:r>
          </a:p>
          <a:p>
            <a:pPr lvl="1"/>
            <a:endParaRPr lang="en-US" dirty="0"/>
          </a:p>
          <a:p>
            <a:r>
              <a:rPr lang="en-US" dirty="0"/>
              <a:t>SHA-3 MAC (28-bit) on each cache line in addition to AES-XTS 128-bit memory</a:t>
            </a:r>
          </a:p>
          <a:p>
            <a:pPr lvl="1"/>
            <a:r>
              <a:rPr lang="en-US" dirty="0"/>
              <a:t>﻿ SHA-3-256 (KECCAK [512]) generates 256 bit MAC =&gt; truncated to 28bit</a:t>
            </a:r>
          </a:p>
          <a:p>
            <a:pPr marL="0" indent="0">
              <a:buNone/>
            </a:pPr>
            <a:endParaRPr lang="en-US" dirty="0"/>
          </a:p>
          <a:p>
            <a:r>
              <a:rPr lang="en-US" dirty="0"/>
              <a:t>﻿</a:t>
            </a:r>
            <a:r>
              <a:rPr lang="en-US" b="1" dirty="0"/>
              <a:t>replay of memory </a:t>
            </a:r>
            <a:r>
              <a:rPr lang="en-US" dirty="0"/>
              <a:t>via physical access are not detected or protected-against by the current generation of memory protection for Intel TDX</a:t>
            </a:r>
          </a:p>
        </p:txBody>
      </p:sp>
    </p:spTree>
    <p:extLst>
      <p:ext uri="{BB962C8B-B14F-4D97-AF65-F5344CB8AC3E}">
        <p14:creationId xmlns:p14="http://schemas.microsoft.com/office/powerpoint/2010/main" val="376146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8AF5-B114-64E2-4238-AB6EEB887D86}"/>
              </a:ext>
            </a:extLst>
          </p:cNvPr>
          <p:cNvSpPr>
            <a:spLocks noGrp="1"/>
          </p:cNvSpPr>
          <p:nvPr>
            <p:ph type="title"/>
          </p:nvPr>
        </p:nvSpPr>
        <p:spPr/>
        <p:txBody>
          <a:bodyPr/>
          <a:lstStyle/>
          <a:p>
            <a:r>
              <a:rPr lang="en-US" dirty="0"/>
              <a:t>TD memory integrity protection</a:t>
            </a:r>
          </a:p>
        </p:txBody>
      </p:sp>
      <p:sp>
        <p:nvSpPr>
          <p:cNvPr id="3" name="Content Placeholder 2">
            <a:extLst>
              <a:ext uri="{FF2B5EF4-FFF2-40B4-BE49-F238E27FC236}">
                <a16:creationId xmlns:a16="http://schemas.microsoft.com/office/drawing/2014/main" id="{3A58181B-6BD3-B08D-0897-41A824E451C4}"/>
              </a:ext>
            </a:extLst>
          </p:cNvPr>
          <p:cNvSpPr>
            <a:spLocks noGrp="1"/>
          </p:cNvSpPr>
          <p:nvPr>
            <p:ph idx="1"/>
          </p:nvPr>
        </p:nvSpPr>
        <p:spPr/>
        <p:txBody>
          <a:bodyPr>
            <a:normAutofit fontScale="70000" lnSpcReduction="20000"/>
          </a:bodyPr>
          <a:lstStyle/>
          <a:p>
            <a:r>
              <a:rPr lang="en-US" dirty="0"/>
              <a:t>There are two optional mode for memory integrity </a:t>
            </a:r>
          </a:p>
          <a:p>
            <a:pPr lvl="1"/>
            <a:r>
              <a:rPr lang="en-US" dirty="0"/>
              <a:t>either (the default) cryptographic-integrity protection scheme</a:t>
            </a:r>
          </a:p>
          <a:p>
            <a:pPr lvl="2"/>
            <a:r>
              <a:rPr lang="en-US" dirty="0"/>
              <a:t>Protect the cache with </a:t>
            </a:r>
            <a:r>
              <a:rPr lang="en-US" b="1" dirty="0"/>
              <a:t>MAC</a:t>
            </a:r>
          </a:p>
          <a:p>
            <a:pPr lvl="2"/>
            <a:r>
              <a:rPr lang="en-US" dirty="0"/>
              <a:t>Utilizing one bit added to each cache line indicating whether the cache line belongs to TD</a:t>
            </a:r>
          </a:p>
          <a:p>
            <a:pPr lvl="2"/>
            <a:r>
              <a:rPr lang="en-US" dirty="0"/>
              <a:t>Note that it doesn’t distinguish who owns the TD memories</a:t>
            </a:r>
          </a:p>
          <a:p>
            <a:pPr lvl="2"/>
            <a:r>
              <a:rPr lang="en-US" dirty="0"/>
              <a:t>I think this integrity protections are for row-hammer like attacks?</a:t>
            </a:r>
          </a:p>
          <a:p>
            <a:pPr lvl="1"/>
            <a:r>
              <a:rPr lang="en-US" dirty="0"/>
              <a:t>logical-integrity protection scheme</a:t>
            </a:r>
          </a:p>
          <a:p>
            <a:pPr lvl="2"/>
            <a:r>
              <a:rPr lang="en-US" dirty="0"/>
              <a:t>Protect the cache </a:t>
            </a:r>
            <a:r>
              <a:rPr lang="en-US" b="1" dirty="0"/>
              <a:t>without MAC</a:t>
            </a:r>
          </a:p>
          <a:p>
            <a:pPr lvl="2"/>
            <a:r>
              <a:rPr lang="en-US" dirty="0"/>
              <a:t>Only TD bit appended to the cache</a:t>
            </a:r>
          </a:p>
          <a:p>
            <a:pPr lvl="2"/>
            <a:r>
              <a:rPr lang="en-US" dirty="0"/>
              <a:t>Preventing software access to TD ciphertext</a:t>
            </a:r>
          </a:p>
          <a:p>
            <a:r>
              <a:rPr lang="en-US" i="1" dirty="0"/>
              <a:t>By design, when reading a cache line using a </a:t>
            </a:r>
            <a:r>
              <a:rPr lang="en-US" i="1" dirty="0" err="1"/>
              <a:t>KeyID</a:t>
            </a:r>
            <a:r>
              <a:rPr lang="en-US" i="1" dirty="0"/>
              <a:t> with integrity enabled, if the MAC stored in the metadata does not match the MAC regenerated by the MKTME, then the cache line is marked poisoned to prevent the data from being consumed.</a:t>
            </a:r>
          </a:p>
          <a:p>
            <a:r>
              <a:rPr lang="en-US" dirty="0"/>
              <a:t>﻿A MAC-verification or a TD-ownership check failure leads to its termination, but other TDs and platform software would not be impacted</a:t>
            </a:r>
          </a:p>
          <a:p>
            <a:pPr marL="0" indent="0">
              <a:buNone/>
            </a:pPr>
            <a:r>
              <a:rPr lang="en-US" dirty="0"/>
              <a:t>Can we utilize this feature for protecting row-hammer? Separating important pages with MAC and unimportant pages with just logical protection?</a:t>
            </a:r>
          </a:p>
        </p:txBody>
      </p:sp>
    </p:spTree>
    <p:extLst>
      <p:ext uri="{BB962C8B-B14F-4D97-AF65-F5344CB8AC3E}">
        <p14:creationId xmlns:p14="http://schemas.microsoft.com/office/powerpoint/2010/main" val="1734153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9050E-9842-F0F6-8F2B-6501B25525EF}"/>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914ED049-D0F9-F8C2-8748-CC0FD96FB04A}"/>
              </a:ext>
            </a:extLst>
          </p:cNvPr>
          <p:cNvPicPr>
            <a:picLocks noGrp="1" noChangeAspect="1"/>
          </p:cNvPicPr>
          <p:nvPr>
            <p:ph idx="1"/>
          </p:nvPr>
        </p:nvPicPr>
        <p:blipFill>
          <a:blip r:embed="rId2"/>
          <a:stretch>
            <a:fillRect/>
          </a:stretch>
        </p:blipFill>
        <p:spPr>
          <a:xfrm>
            <a:off x="2319534" y="1825625"/>
            <a:ext cx="7552932" cy="4351338"/>
          </a:xfrm>
          <a:prstGeom prst="rect">
            <a:avLst/>
          </a:prstGeom>
        </p:spPr>
      </p:pic>
    </p:spTree>
    <p:extLst>
      <p:ext uri="{BB962C8B-B14F-4D97-AF65-F5344CB8AC3E}">
        <p14:creationId xmlns:p14="http://schemas.microsoft.com/office/powerpoint/2010/main" val="445844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0010-C500-D62B-3081-41CD626B45E4}"/>
              </a:ext>
            </a:extLst>
          </p:cNvPr>
          <p:cNvSpPr>
            <a:spLocks noGrp="1"/>
          </p:cNvSpPr>
          <p:nvPr>
            <p:ph type="title"/>
          </p:nvPr>
        </p:nvSpPr>
        <p:spPr>
          <a:xfrm>
            <a:off x="515983" y="609600"/>
            <a:ext cx="7363043" cy="1330840"/>
          </a:xfrm>
        </p:spPr>
        <p:txBody>
          <a:bodyPr>
            <a:normAutofit/>
          </a:bodyPr>
          <a:lstStyle/>
          <a:p>
            <a:r>
              <a:rPr lang="en-US" sz="3700" dirty="0"/>
              <a:t>﻿ADDRESS-TRANSLATION</a:t>
            </a:r>
            <a:r>
              <a:rPr lang="ko-KR" altLang="en-US" sz="3700" dirty="0"/>
              <a:t> </a:t>
            </a:r>
            <a:r>
              <a:rPr lang="en-US" sz="3700" dirty="0"/>
              <a:t>INTEGRITY</a:t>
            </a:r>
          </a:p>
        </p:txBody>
      </p:sp>
      <p:sp>
        <p:nvSpPr>
          <p:cNvPr id="68" name="Content Placeholder 2">
            <a:extLst>
              <a:ext uri="{FF2B5EF4-FFF2-40B4-BE49-F238E27FC236}">
                <a16:creationId xmlns:a16="http://schemas.microsoft.com/office/drawing/2014/main" id="{B249F54E-72A5-27D0-CA17-3EE4CAC4EB8E}"/>
              </a:ext>
            </a:extLst>
          </p:cNvPr>
          <p:cNvSpPr>
            <a:spLocks noGrp="1"/>
          </p:cNvSpPr>
          <p:nvPr>
            <p:ph idx="1"/>
          </p:nvPr>
        </p:nvSpPr>
        <p:spPr>
          <a:xfrm>
            <a:off x="200351" y="2194102"/>
            <a:ext cx="7363043" cy="3908585"/>
          </a:xfrm>
        </p:spPr>
        <p:txBody>
          <a:bodyPr>
            <a:normAutofit fontScale="92500" lnSpcReduction="10000"/>
          </a:bodyPr>
          <a:lstStyle/>
          <a:p>
            <a:r>
              <a:rPr lang="en-US" sz="2400" dirty="0"/>
              <a:t>CPU translates shared </a:t>
            </a:r>
            <a:r>
              <a:rPr lang="en-US" sz="2400" b="1" dirty="0"/>
              <a:t>GPAs</a:t>
            </a:r>
            <a:r>
              <a:rPr lang="en-US" sz="2400" dirty="0"/>
              <a:t> using Shared EPT, which resides in host VMM memory.</a:t>
            </a:r>
          </a:p>
          <a:p>
            <a:pPr lvl="1"/>
            <a:r>
              <a:rPr lang="en-US" sz="1800" dirty="0"/>
              <a:t>The Shared EPT</a:t>
            </a:r>
            <a:r>
              <a:rPr lang="ko-KR" altLang="en-US" sz="1800" dirty="0"/>
              <a:t> </a:t>
            </a:r>
            <a:r>
              <a:rPr lang="en-US" sz="1800" dirty="0"/>
              <a:t>is directly managed by the host VMM – the same as with legacy VMX.</a:t>
            </a:r>
          </a:p>
          <a:p>
            <a:r>
              <a:rPr lang="en-US" sz="2400" dirty="0"/>
              <a:t>﻿CPU translates private GPAs using a separate Secure EPT. </a:t>
            </a:r>
          </a:p>
          <a:p>
            <a:pPr lvl="1"/>
            <a:r>
              <a:rPr lang="en-US" sz="1600" dirty="0"/>
              <a:t>Managed by TDX module, and the VMM should request TDX to modify secure EPT pages</a:t>
            </a:r>
          </a:p>
          <a:p>
            <a:pPr lvl="1"/>
            <a:r>
              <a:rPr lang="en-US" sz="1600" dirty="0"/>
              <a:t>Secure EPT is designed to be encrypted and integrity protected using the unique, per-TD, memory-encryption key.</a:t>
            </a:r>
          </a:p>
          <a:p>
            <a:pPr lvl="1"/>
            <a:r>
              <a:rPr lang="en-US" sz="1600" dirty="0"/>
              <a:t>﻿The CPU prevent a TD from locating page-table</a:t>
            </a:r>
            <a:r>
              <a:rPr lang="ko-KR" altLang="en-US" sz="1600" dirty="0"/>
              <a:t> </a:t>
            </a:r>
            <a:r>
              <a:rPr lang="en-US" sz="1600" dirty="0"/>
              <a:t>structures and executable code in shared memory.</a:t>
            </a:r>
          </a:p>
          <a:p>
            <a:pPr lvl="1"/>
            <a:r>
              <a:rPr lang="en-US" sz="1600" dirty="0"/>
              <a:t>CPU</a:t>
            </a:r>
            <a:r>
              <a:rPr lang="ko-KR" altLang="en-US" sz="1600" dirty="0"/>
              <a:t> </a:t>
            </a:r>
            <a:r>
              <a:rPr lang="en-US" sz="1600" dirty="0"/>
              <a:t>would cause a page fault (#PF) on code fetches or </a:t>
            </a:r>
            <a:r>
              <a:rPr lang="en-US" sz="1600" dirty="0" err="1"/>
              <a:t>pagetable</a:t>
            </a:r>
            <a:r>
              <a:rPr lang="en-US" sz="1600" dirty="0"/>
              <a:t> accesses if they are in shared memory</a:t>
            </a:r>
          </a:p>
          <a:p>
            <a:r>
              <a:rPr lang="en-US" sz="2000" dirty="0"/>
              <a:t>﻿At the</a:t>
            </a:r>
            <a:r>
              <a:rPr lang="ko-KR" altLang="en-US" sz="2000" dirty="0"/>
              <a:t> </a:t>
            </a:r>
            <a:r>
              <a:rPr lang="en-US" sz="2000" dirty="0"/>
              <a:t>end of translation, the CPU sets the </a:t>
            </a:r>
            <a:r>
              <a:rPr lang="en-US" sz="2000" b="1" dirty="0"/>
              <a:t>HKID bits in the</a:t>
            </a:r>
            <a:r>
              <a:rPr lang="en-US" sz="2000" dirty="0"/>
              <a:t> </a:t>
            </a:r>
            <a:r>
              <a:rPr lang="en-US" sz="2000" b="1" dirty="0"/>
              <a:t>HPA</a:t>
            </a:r>
            <a:r>
              <a:rPr lang="en-US" sz="2000" dirty="0"/>
              <a:t> to the TD’s assigned HKID</a:t>
            </a:r>
          </a:p>
        </p:txBody>
      </p:sp>
      <p:pic>
        <p:nvPicPr>
          <p:cNvPr id="8" name="Picture 7">
            <a:extLst>
              <a:ext uri="{FF2B5EF4-FFF2-40B4-BE49-F238E27FC236}">
                <a16:creationId xmlns:a16="http://schemas.microsoft.com/office/drawing/2014/main" id="{63CCF695-0C14-C507-B19B-F48D84469E1A}"/>
              </a:ext>
            </a:extLst>
          </p:cNvPr>
          <p:cNvPicPr>
            <a:picLocks noChangeAspect="1"/>
          </p:cNvPicPr>
          <p:nvPr/>
        </p:nvPicPr>
        <p:blipFill>
          <a:blip r:embed="rId2"/>
          <a:stretch>
            <a:fillRect/>
          </a:stretch>
        </p:blipFill>
        <p:spPr>
          <a:xfrm>
            <a:off x="7879028" y="705904"/>
            <a:ext cx="4043796" cy="5446191"/>
          </a:xfrm>
          <a:prstGeom prst="rect">
            <a:avLst/>
          </a:prstGeom>
        </p:spPr>
      </p:pic>
    </p:spTree>
    <p:extLst>
      <p:ext uri="{BB962C8B-B14F-4D97-AF65-F5344CB8AC3E}">
        <p14:creationId xmlns:p14="http://schemas.microsoft.com/office/powerpoint/2010/main" val="1247487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71B4-6837-391F-5C68-42591BCF0217}"/>
              </a:ext>
            </a:extLst>
          </p:cNvPr>
          <p:cNvSpPr>
            <a:spLocks noGrp="1"/>
          </p:cNvSpPr>
          <p:nvPr>
            <p:ph type="title"/>
          </p:nvPr>
        </p:nvSpPr>
        <p:spPr/>
        <p:txBody>
          <a:bodyPr/>
          <a:lstStyle/>
          <a:p>
            <a:r>
              <a:rPr lang="en-US" dirty="0"/>
              <a:t>PMH checks the GPA and associates with EPTs</a:t>
            </a:r>
          </a:p>
        </p:txBody>
      </p:sp>
      <p:sp>
        <p:nvSpPr>
          <p:cNvPr id="3" name="Content Placeholder 2">
            <a:extLst>
              <a:ext uri="{FF2B5EF4-FFF2-40B4-BE49-F238E27FC236}">
                <a16:creationId xmlns:a16="http://schemas.microsoft.com/office/drawing/2014/main" id="{19EA16A5-431B-398C-1A1B-EFF5614CC300}"/>
              </a:ext>
            </a:extLst>
          </p:cNvPr>
          <p:cNvSpPr>
            <a:spLocks noGrp="1"/>
          </p:cNvSpPr>
          <p:nvPr>
            <p:ph idx="1"/>
          </p:nvPr>
        </p:nvSpPr>
        <p:spPr>
          <a:xfrm>
            <a:off x="278860" y="1825624"/>
            <a:ext cx="5408578" cy="4794069"/>
          </a:xfrm>
        </p:spPr>
        <p:txBody>
          <a:bodyPr>
            <a:normAutofit fontScale="92500" lnSpcReduction="20000"/>
          </a:bodyPr>
          <a:lstStyle/>
          <a:p>
            <a:r>
              <a:rPr lang="en-US" dirty="0"/>
              <a:t>PMH is involved before the EPT </a:t>
            </a:r>
            <a:r>
              <a:rPr lang="en-US" dirty="0" err="1"/>
              <a:t>pagetable</a:t>
            </a:r>
            <a:r>
              <a:rPr lang="en-US" dirty="0"/>
              <a:t> walking to distinguish GPA is shared or private</a:t>
            </a:r>
          </a:p>
          <a:p>
            <a:endParaRPr lang="en-US" dirty="0"/>
          </a:p>
          <a:p>
            <a:pPr>
              <a:lnSpc>
                <a:spcPct val="100000"/>
              </a:lnSpc>
            </a:pPr>
            <a:r>
              <a:rPr lang="en-US" dirty="0"/>
              <a:t>﻿Physical-Address-Metadata Table(PAMT) </a:t>
            </a:r>
          </a:p>
          <a:p>
            <a:pPr lvl="1"/>
            <a:r>
              <a:rPr lang="en-US" sz="2200" dirty="0"/>
              <a:t>A page mapped into the secure-EPT of one TD cannot be mapped into secure EPT of any other TD.</a:t>
            </a:r>
          </a:p>
          <a:p>
            <a:pPr lvl="1"/>
            <a:r>
              <a:rPr lang="en-US" sz="2200" dirty="0"/>
              <a:t>help map a page to</a:t>
            </a:r>
            <a:r>
              <a:rPr lang="ko-KR" altLang="en-US" sz="2200" dirty="0"/>
              <a:t> </a:t>
            </a:r>
            <a:r>
              <a:rPr lang="en-US" sz="2200" dirty="0"/>
              <a:t>only one GPA in the secure EPT</a:t>
            </a:r>
          </a:p>
          <a:p>
            <a:pPr lvl="1"/>
            <a:r>
              <a:rPr lang="en-US" sz="2200" dirty="0"/>
              <a:t>track the page sizes and</a:t>
            </a:r>
            <a:r>
              <a:rPr lang="ko-KR" altLang="en-US" sz="2200" dirty="0"/>
              <a:t> </a:t>
            </a:r>
            <a:r>
              <a:rPr lang="en-US" sz="2200" dirty="0"/>
              <a:t>page types in the PAMT to track the correctness of</a:t>
            </a:r>
            <a:r>
              <a:rPr lang="ko-KR" altLang="en-US" sz="2200" dirty="0"/>
              <a:t> </a:t>
            </a:r>
            <a:r>
              <a:rPr lang="en-US" sz="2200" dirty="0"/>
              <a:t>the secure-EPT operations</a:t>
            </a:r>
          </a:p>
          <a:p>
            <a:pPr lvl="1"/>
            <a:r>
              <a:rPr lang="en-US" sz="2200" dirty="0"/>
              <a:t>Support invalidations of</a:t>
            </a:r>
            <a:r>
              <a:rPr lang="ko-KR" altLang="en-US" sz="2200" dirty="0"/>
              <a:t> </a:t>
            </a:r>
            <a:r>
              <a:rPr lang="en-US" sz="2200" dirty="0"/>
              <a:t>TLB entries when a page is unmapped from the secure EPT.</a:t>
            </a:r>
          </a:p>
          <a:p>
            <a:endParaRPr lang="en-US" dirty="0"/>
          </a:p>
          <a:p>
            <a:endParaRPr lang="en-US" dirty="0"/>
          </a:p>
        </p:txBody>
      </p:sp>
      <p:pic>
        <p:nvPicPr>
          <p:cNvPr id="5" name="Picture 4">
            <a:extLst>
              <a:ext uri="{FF2B5EF4-FFF2-40B4-BE49-F238E27FC236}">
                <a16:creationId xmlns:a16="http://schemas.microsoft.com/office/drawing/2014/main" id="{F362E378-1CCA-9276-0CA4-5324945809AF}"/>
              </a:ext>
            </a:extLst>
          </p:cNvPr>
          <p:cNvPicPr>
            <a:picLocks noChangeAspect="1"/>
          </p:cNvPicPr>
          <p:nvPr/>
        </p:nvPicPr>
        <p:blipFill>
          <a:blip r:embed="rId2"/>
          <a:stretch>
            <a:fillRect/>
          </a:stretch>
        </p:blipFill>
        <p:spPr>
          <a:xfrm>
            <a:off x="5833445" y="1698806"/>
            <a:ext cx="6358555" cy="4794069"/>
          </a:xfrm>
          <a:prstGeom prst="rect">
            <a:avLst/>
          </a:prstGeom>
        </p:spPr>
      </p:pic>
    </p:spTree>
    <p:extLst>
      <p:ext uri="{BB962C8B-B14F-4D97-AF65-F5344CB8AC3E}">
        <p14:creationId xmlns:p14="http://schemas.microsoft.com/office/powerpoint/2010/main" val="4263352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42A1D-7A7C-F5BB-049E-37C9A767AAB2}"/>
              </a:ext>
            </a:extLst>
          </p:cNvPr>
          <p:cNvSpPr>
            <a:spLocks noGrp="1"/>
          </p:cNvSpPr>
          <p:nvPr>
            <p:ph type="title"/>
          </p:nvPr>
        </p:nvSpPr>
        <p:spPr>
          <a:xfrm>
            <a:off x="325877" y="125176"/>
            <a:ext cx="10515600" cy="1325563"/>
          </a:xfrm>
        </p:spPr>
        <p:txBody>
          <a:bodyPr/>
          <a:lstStyle/>
          <a:p>
            <a:r>
              <a:rPr lang="en-US" dirty="0"/>
              <a:t>Physical memory view of TDX</a:t>
            </a:r>
          </a:p>
        </p:txBody>
      </p:sp>
      <p:sp>
        <p:nvSpPr>
          <p:cNvPr id="3" name="Content Placeholder 2">
            <a:extLst>
              <a:ext uri="{FF2B5EF4-FFF2-40B4-BE49-F238E27FC236}">
                <a16:creationId xmlns:a16="http://schemas.microsoft.com/office/drawing/2014/main" id="{4D08CE81-6038-961E-BD83-EDA0FA079A4F}"/>
              </a:ext>
            </a:extLst>
          </p:cNvPr>
          <p:cNvSpPr>
            <a:spLocks noGrp="1"/>
          </p:cNvSpPr>
          <p:nvPr>
            <p:ph idx="1"/>
          </p:nvPr>
        </p:nvSpPr>
        <p:spPr>
          <a:xfrm>
            <a:off x="325877" y="1450739"/>
            <a:ext cx="6548336" cy="4752164"/>
          </a:xfrm>
        </p:spPr>
        <p:txBody>
          <a:bodyPr>
            <a:normAutofit fontScale="70000" lnSpcReduction="20000"/>
          </a:bodyPr>
          <a:lstStyle/>
          <a:p>
            <a:r>
              <a:rPr lang="en-US" dirty="0"/>
              <a:t>﻿﻿Convertible Memory Ranges (CMR): A range of physical memory that can hold TD-private memory pages configured </a:t>
            </a:r>
            <a:r>
              <a:rPr lang="en-US" b="1" dirty="0"/>
              <a:t>by BIOS and verified by MCHECK. </a:t>
            </a:r>
            <a:r>
              <a:rPr lang="en-US" dirty="0"/>
              <a:t>MCHECK verification ensure that a CMR can hold TDX memory pages </a:t>
            </a:r>
            <a:r>
              <a:rPr lang="en-US" b="1" dirty="0"/>
              <a:t>encrypted with a private HKID</a:t>
            </a:r>
            <a:r>
              <a:rPr lang="en-US" dirty="0"/>
              <a:t> (every content in CMR region is encrypted)</a:t>
            </a:r>
          </a:p>
          <a:p>
            <a:r>
              <a:rPr lang="en-US" dirty="0"/>
              <a:t>﻿﻿Trust Domain Memory Range (TDMR): A range of memory, configured </a:t>
            </a:r>
            <a:r>
              <a:rPr lang="en-US" b="1" dirty="0"/>
              <a:t>by the host VMM</a:t>
            </a:r>
            <a:r>
              <a:rPr lang="en-US" dirty="0"/>
              <a:t>, that is covered by PAMT and is intended to hold </a:t>
            </a:r>
            <a:r>
              <a:rPr lang="en-US" b="1" dirty="0"/>
              <a:t>TD private memory and TD control structures </a:t>
            </a:r>
            <a:r>
              <a:rPr lang="en-US" dirty="0"/>
              <a:t>(﻿1GB page becomes available for use by any Intel TDX function that creates a private TD page or a control structure page – e.g., TDH.MEM.PAGE.ADD, TDH.VP.ADDCX, etc.)</a:t>
            </a:r>
          </a:p>
          <a:p>
            <a:r>
              <a:rPr lang="en-US" dirty="0"/>
              <a:t>﻿The Physical Address Metadata Table (PAMT): track the metadata of every physical page in TDMR. A page metadata includes page type, page size, assignment to a TD, and other attributes</a:t>
            </a:r>
          </a:p>
          <a:p>
            <a:r>
              <a:rPr lang="en-US" dirty="0"/>
              <a:t>All regions are software configured (no hardware registers?)</a:t>
            </a:r>
          </a:p>
          <a:p>
            <a:endParaRPr lang="en-US" dirty="0"/>
          </a:p>
          <a:p>
            <a:endParaRPr lang="en-US" dirty="0"/>
          </a:p>
        </p:txBody>
      </p:sp>
      <p:pic>
        <p:nvPicPr>
          <p:cNvPr id="4" name="Picture 3">
            <a:extLst>
              <a:ext uri="{FF2B5EF4-FFF2-40B4-BE49-F238E27FC236}">
                <a16:creationId xmlns:a16="http://schemas.microsoft.com/office/drawing/2014/main" id="{73C51406-1114-0796-0FE9-FE491A715DF3}"/>
              </a:ext>
            </a:extLst>
          </p:cNvPr>
          <p:cNvPicPr>
            <a:picLocks noChangeAspect="1"/>
          </p:cNvPicPr>
          <p:nvPr/>
        </p:nvPicPr>
        <p:blipFill>
          <a:blip r:embed="rId2"/>
          <a:stretch>
            <a:fillRect/>
          </a:stretch>
        </p:blipFill>
        <p:spPr>
          <a:xfrm>
            <a:off x="7476762" y="0"/>
            <a:ext cx="4644467" cy="6858000"/>
          </a:xfrm>
          <a:prstGeom prst="rect">
            <a:avLst/>
          </a:prstGeom>
        </p:spPr>
      </p:pic>
    </p:spTree>
    <p:extLst>
      <p:ext uri="{BB962C8B-B14F-4D97-AF65-F5344CB8AC3E}">
        <p14:creationId xmlns:p14="http://schemas.microsoft.com/office/powerpoint/2010/main" val="671776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78E0-9121-1E3E-E456-FC20945E89C6}"/>
              </a:ext>
            </a:extLst>
          </p:cNvPr>
          <p:cNvSpPr>
            <a:spLocks noGrp="1"/>
          </p:cNvSpPr>
          <p:nvPr>
            <p:ph type="title"/>
          </p:nvPr>
        </p:nvSpPr>
        <p:spPr>
          <a:xfrm>
            <a:off x="440987" y="365125"/>
            <a:ext cx="11195907" cy="1325563"/>
          </a:xfrm>
        </p:spPr>
        <p:txBody>
          <a:bodyPr/>
          <a:lstStyle/>
          <a:p>
            <a:r>
              <a:rPr lang="en-US" dirty="0"/>
              <a:t>TDMR and PAMT</a:t>
            </a:r>
          </a:p>
        </p:txBody>
      </p:sp>
      <p:sp>
        <p:nvSpPr>
          <p:cNvPr id="3" name="Content Placeholder 2">
            <a:extLst>
              <a:ext uri="{FF2B5EF4-FFF2-40B4-BE49-F238E27FC236}">
                <a16:creationId xmlns:a16="http://schemas.microsoft.com/office/drawing/2014/main" id="{A7FD4258-F940-7AF5-1EB4-FDE47E23A60A}"/>
              </a:ext>
            </a:extLst>
          </p:cNvPr>
          <p:cNvSpPr>
            <a:spLocks noGrp="1"/>
          </p:cNvSpPr>
          <p:nvPr>
            <p:ph idx="1"/>
          </p:nvPr>
        </p:nvSpPr>
        <p:spPr>
          <a:xfrm>
            <a:off x="440987" y="1355387"/>
            <a:ext cx="6536987" cy="5389124"/>
          </a:xfrm>
        </p:spPr>
        <p:txBody>
          <a:bodyPr>
            <a:normAutofit fontScale="92500" lnSpcReduction="10000"/>
          </a:bodyPr>
          <a:lstStyle/>
          <a:p>
            <a:r>
              <a:rPr lang="en-US" sz="1800" b="1" dirty="0"/>
              <a:t>TDMR granularity must be 1GB</a:t>
            </a:r>
            <a:r>
              <a:rPr lang="en-US" sz="1800" dirty="0"/>
              <a:t>.</a:t>
            </a:r>
          </a:p>
          <a:p>
            <a:r>
              <a:rPr lang="en-US" sz="1800" dirty="0"/>
              <a:t>﻿However, there is a requirement for the host VMM to be able to allocate memory at </a:t>
            </a:r>
            <a:r>
              <a:rPr lang="en-US" sz="1800" b="1" dirty="0"/>
              <a:t>granularities smaller than 1GB</a:t>
            </a:r>
          </a:p>
          <a:p>
            <a:r>
              <a:rPr lang="en-US" sz="1800" dirty="0"/>
              <a:t>TDX module allows arbitrary </a:t>
            </a:r>
            <a:r>
              <a:rPr lang="en-US" sz="1800" b="1" dirty="0"/>
              <a:t>reserved areas within TDMRs </a:t>
            </a:r>
            <a:r>
              <a:rPr lang="en-US" sz="1800" dirty="0"/>
              <a:t>(Reserved areas are still covered by PAMT)</a:t>
            </a:r>
            <a:r>
              <a:rPr lang="ko-KR" altLang="en-US" sz="1800" dirty="0"/>
              <a:t> </a:t>
            </a:r>
            <a:endParaRPr lang="en-US" altLang="ko-KR" sz="1800" dirty="0"/>
          </a:p>
          <a:p>
            <a:r>
              <a:rPr lang="en-US" sz="1800" dirty="0"/>
              <a:t>However, during initialization their respective PAMT entries are marked with a PT_RSVD page type, so pages in reserved areas are not used by the Intel TDX module for allocating privately encrypted memory pages (but they </a:t>
            </a:r>
            <a:r>
              <a:rPr lang="en-US" sz="1800" b="1" dirty="0"/>
              <a:t>can be used for PAMT areas</a:t>
            </a:r>
            <a:r>
              <a:rPr lang="en-US" sz="1800" dirty="0"/>
              <a:t>)</a:t>
            </a:r>
          </a:p>
          <a:p>
            <a:endParaRPr lang="en-US" sz="1800" dirty="0"/>
          </a:p>
          <a:p>
            <a:r>
              <a:rPr lang="en-US" sz="1800" dirty="0"/>
              <a:t>TDX supports 3 page sizes: 4K, 2M, and 1G. Each "TD Memory Region" (TDMR) has 3 PAMTs to track the 3 supported page sizes respectively.</a:t>
            </a:r>
          </a:p>
          <a:p>
            <a:r>
              <a:rPr lang="en-US" sz="1800" dirty="0"/>
              <a:t>However, the PAMTs which track pages in one TDMR do not need to reside within that TDMR but can be anywhere in CMRs. </a:t>
            </a:r>
          </a:p>
          <a:p>
            <a:r>
              <a:rPr lang="en-US" sz="1800" dirty="0"/>
              <a:t>If one PAMT overlaps with any TDMR, the overlapping part must be reported as a reserved area in that particular TDMR</a:t>
            </a:r>
          </a:p>
          <a:p>
            <a:endParaRPr lang="en-US" sz="1800" dirty="0"/>
          </a:p>
          <a:p>
            <a:r>
              <a:rPr lang="en-US" altLang="ko-KR" sz="1800" dirty="0"/>
              <a:t>Cannot understand why reserved area allows TDX split 1G page into 4k, 2m, 1G with PAMT..?</a:t>
            </a:r>
            <a:endParaRPr lang="en-US" sz="1800" dirty="0"/>
          </a:p>
          <a:p>
            <a:endParaRPr lang="en-US" sz="1800" dirty="0"/>
          </a:p>
        </p:txBody>
      </p:sp>
      <p:pic>
        <p:nvPicPr>
          <p:cNvPr id="4" name="Picture 3">
            <a:extLst>
              <a:ext uri="{FF2B5EF4-FFF2-40B4-BE49-F238E27FC236}">
                <a16:creationId xmlns:a16="http://schemas.microsoft.com/office/drawing/2014/main" id="{792B4AA2-FCDC-7FE9-08FE-315ACD0B23D9}"/>
              </a:ext>
            </a:extLst>
          </p:cNvPr>
          <p:cNvPicPr>
            <a:picLocks noChangeAspect="1"/>
          </p:cNvPicPr>
          <p:nvPr/>
        </p:nvPicPr>
        <p:blipFill>
          <a:blip r:embed="rId2"/>
          <a:stretch>
            <a:fillRect/>
          </a:stretch>
        </p:blipFill>
        <p:spPr>
          <a:xfrm>
            <a:off x="7191417" y="0"/>
            <a:ext cx="4644467" cy="6858000"/>
          </a:xfrm>
          <a:prstGeom prst="rect">
            <a:avLst/>
          </a:prstGeom>
        </p:spPr>
      </p:pic>
    </p:spTree>
    <p:extLst>
      <p:ext uri="{BB962C8B-B14F-4D97-AF65-F5344CB8AC3E}">
        <p14:creationId xmlns:p14="http://schemas.microsoft.com/office/powerpoint/2010/main" val="573268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18E0F-7127-C647-E290-982311156A9A}"/>
              </a:ext>
            </a:extLst>
          </p:cNvPr>
          <p:cNvSpPr>
            <a:spLocks noGrp="1"/>
          </p:cNvSpPr>
          <p:nvPr>
            <p:ph type="title"/>
          </p:nvPr>
        </p:nvSpPr>
        <p:spPr/>
        <p:txBody>
          <a:bodyPr/>
          <a:lstStyle/>
          <a:p>
            <a:r>
              <a:rPr lang="en-US" dirty="0"/>
              <a:t>What is TDX?</a:t>
            </a:r>
          </a:p>
        </p:txBody>
      </p:sp>
      <p:sp>
        <p:nvSpPr>
          <p:cNvPr id="3" name="Content Placeholder 2">
            <a:extLst>
              <a:ext uri="{FF2B5EF4-FFF2-40B4-BE49-F238E27FC236}">
                <a16:creationId xmlns:a16="http://schemas.microsoft.com/office/drawing/2014/main" id="{8BEC8D71-8B86-E9A9-A238-BC7008B5C7F0}"/>
              </a:ext>
            </a:extLst>
          </p:cNvPr>
          <p:cNvSpPr>
            <a:spLocks noGrp="1"/>
          </p:cNvSpPr>
          <p:nvPr>
            <p:ph idx="1"/>
          </p:nvPr>
        </p:nvSpPr>
        <p:spPr>
          <a:xfrm>
            <a:off x="838200" y="1825624"/>
            <a:ext cx="5439383" cy="4588145"/>
          </a:xfrm>
        </p:spPr>
        <p:txBody>
          <a:bodyPr>
            <a:normAutofit fontScale="92500" lnSpcReduction="20000"/>
          </a:bodyPr>
          <a:lstStyle/>
          <a:p>
            <a:r>
              <a:rPr lang="en-US" dirty="0"/>
              <a:t>Trust Domain Extensions (TDX) refers to an extended Virtual Machines Extensions (VMX) and Multi-Key Total Memory Encryption (MKTME) with a new kind of virtual machine guest called a Trust Domain (TD).</a:t>
            </a:r>
          </a:p>
          <a:p>
            <a:r>
              <a:rPr lang="en-US" dirty="0"/>
              <a:t>﻿The platform is managed by a TDX-aware host VMM. a </a:t>
            </a:r>
            <a:r>
              <a:rPr lang="en-US" b="1" dirty="0"/>
              <a:t>host VMM can launch and manage both guest TDs and legacy guest VMs</a:t>
            </a:r>
            <a:r>
              <a:rPr lang="en-US" dirty="0"/>
              <a:t>. </a:t>
            </a:r>
          </a:p>
          <a:p>
            <a:r>
              <a:rPr lang="en-US" dirty="0"/>
              <a:t>The host VMM maintains all legacy functionality from the legacy VMs’ perspective; it is restricted only with regard to the TDs it manages.</a:t>
            </a:r>
          </a:p>
        </p:txBody>
      </p:sp>
      <p:pic>
        <p:nvPicPr>
          <p:cNvPr id="4" name="Picture 3">
            <a:extLst>
              <a:ext uri="{FF2B5EF4-FFF2-40B4-BE49-F238E27FC236}">
                <a16:creationId xmlns:a16="http://schemas.microsoft.com/office/drawing/2014/main" id="{017CC845-4D32-8D8B-545B-3F7519982763}"/>
              </a:ext>
            </a:extLst>
          </p:cNvPr>
          <p:cNvPicPr>
            <a:picLocks noChangeAspect="1"/>
          </p:cNvPicPr>
          <p:nvPr/>
        </p:nvPicPr>
        <p:blipFill>
          <a:blip r:embed="rId2"/>
          <a:stretch>
            <a:fillRect/>
          </a:stretch>
        </p:blipFill>
        <p:spPr>
          <a:xfrm>
            <a:off x="6310079" y="1690688"/>
            <a:ext cx="5881921" cy="4024009"/>
          </a:xfrm>
          <a:prstGeom prst="rect">
            <a:avLst/>
          </a:prstGeom>
        </p:spPr>
      </p:pic>
    </p:spTree>
    <p:extLst>
      <p:ext uri="{BB962C8B-B14F-4D97-AF65-F5344CB8AC3E}">
        <p14:creationId xmlns:p14="http://schemas.microsoft.com/office/powerpoint/2010/main" val="3081061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89A2-5978-BA27-2A15-68265E9517D2}"/>
              </a:ext>
            </a:extLst>
          </p:cNvPr>
          <p:cNvSpPr>
            <a:spLocks noGrp="1"/>
          </p:cNvSpPr>
          <p:nvPr>
            <p:ph type="title"/>
          </p:nvPr>
        </p:nvSpPr>
        <p:spPr/>
        <p:txBody>
          <a:bodyPr/>
          <a:lstStyle/>
          <a:p>
            <a:r>
              <a:rPr lang="en-US" dirty="0"/>
              <a:t>TDMR and PAMT</a:t>
            </a:r>
          </a:p>
        </p:txBody>
      </p:sp>
      <p:sp>
        <p:nvSpPr>
          <p:cNvPr id="3" name="Content Placeholder 2">
            <a:extLst>
              <a:ext uri="{FF2B5EF4-FFF2-40B4-BE49-F238E27FC236}">
                <a16:creationId xmlns:a16="http://schemas.microsoft.com/office/drawing/2014/main" id="{FA56999E-B70B-C074-7AE1-B91931888642}"/>
              </a:ext>
            </a:extLst>
          </p:cNvPr>
          <p:cNvSpPr>
            <a:spLocks noGrp="1"/>
          </p:cNvSpPr>
          <p:nvPr>
            <p:ph idx="1"/>
          </p:nvPr>
        </p:nvSpPr>
        <p:spPr>
          <a:xfrm>
            <a:off x="838200" y="1825625"/>
            <a:ext cx="4706566" cy="4351338"/>
          </a:xfrm>
        </p:spPr>
        <p:txBody>
          <a:bodyPr>
            <a:normAutofit fontScale="77500" lnSpcReduction="20000"/>
          </a:bodyPr>
          <a:lstStyle/>
          <a:p>
            <a:r>
              <a:rPr lang="en-US" dirty="0"/>
              <a:t>PAMT essentially serves as the 'struct page' for the TDX module. PAMTs are not reserved by hardware upfront. They must be allocated by the kernel and then given to the TDX module.</a:t>
            </a:r>
          </a:p>
          <a:p>
            <a:r>
              <a:rPr lang="en-US" dirty="0"/>
              <a:t>PAMT properties﻿</a:t>
            </a:r>
          </a:p>
          <a:p>
            <a:pPr lvl="1"/>
            <a:r>
              <a:rPr lang="en-US" dirty="0"/>
              <a:t>Single TD Assignment</a:t>
            </a:r>
            <a:r>
              <a:rPr lang="en-US" altLang="ko-KR" dirty="0"/>
              <a:t>:</a:t>
            </a:r>
            <a:r>
              <a:rPr lang="en-US" dirty="0"/>
              <a:t> A physical page in TDMR can be assigned to at most one TD.</a:t>
            </a:r>
          </a:p>
          <a:p>
            <a:pPr lvl="1"/>
            <a:r>
              <a:rPr lang="en-US" dirty="0"/>
              <a:t>Secure EPT Consistency</a:t>
            </a:r>
            <a:r>
              <a:rPr lang="en-US" altLang="ko-KR" dirty="0"/>
              <a:t>:</a:t>
            </a:r>
            <a:r>
              <a:rPr lang="en-US" dirty="0"/>
              <a:t> The page size of any private TD page, mapped in Secure EPT, matches its page size attribute in</a:t>
            </a:r>
            <a:r>
              <a:rPr lang="ko-KR" altLang="en-US" dirty="0"/>
              <a:t> </a:t>
            </a:r>
            <a:r>
              <a:rPr lang="en-US" dirty="0"/>
              <a:t>PAMT.﻿</a:t>
            </a:r>
          </a:p>
          <a:p>
            <a:r>
              <a:rPr lang="en-US" dirty="0"/>
              <a:t>for each TDMR the design includes three arrays of PAMT entries, one for each PAMT level (Level 0-2, 4K-1G)</a:t>
            </a:r>
          </a:p>
        </p:txBody>
      </p:sp>
      <p:pic>
        <p:nvPicPr>
          <p:cNvPr id="4" name="Picture 3">
            <a:extLst>
              <a:ext uri="{FF2B5EF4-FFF2-40B4-BE49-F238E27FC236}">
                <a16:creationId xmlns:a16="http://schemas.microsoft.com/office/drawing/2014/main" id="{72A9DDAC-7C2C-C7B1-E45A-BD032FB08EEA}"/>
              </a:ext>
            </a:extLst>
          </p:cNvPr>
          <p:cNvPicPr>
            <a:picLocks noChangeAspect="1"/>
          </p:cNvPicPr>
          <p:nvPr/>
        </p:nvPicPr>
        <p:blipFill>
          <a:blip r:embed="rId2"/>
          <a:stretch>
            <a:fillRect/>
          </a:stretch>
        </p:blipFill>
        <p:spPr>
          <a:xfrm>
            <a:off x="5544766" y="1906621"/>
            <a:ext cx="6589408" cy="4789252"/>
          </a:xfrm>
          <a:prstGeom prst="rect">
            <a:avLst/>
          </a:prstGeom>
        </p:spPr>
      </p:pic>
    </p:spTree>
    <p:extLst>
      <p:ext uri="{BB962C8B-B14F-4D97-AF65-F5344CB8AC3E}">
        <p14:creationId xmlns:p14="http://schemas.microsoft.com/office/powerpoint/2010/main" val="2495475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DEFE-AB8B-7A44-921D-3C15748348E4}"/>
              </a:ext>
            </a:extLst>
          </p:cNvPr>
          <p:cNvSpPr>
            <a:spLocks noGrp="1"/>
          </p:cNvSpPr>
          <p:nvPr>
            <p:ph type="title"/>
          </p:nvPr>
        </p:nvSpPr>
        <p:spPr/>
        <p:txBody>
          <a:bodyPr/>
          <a:lstStyle/>
          <a:p>
            <a:r>
              <a:rPr lang="en-US" dirty="0"/>
              <a:t>PAMT page type </a:t>
            </a:r>
          </a:p>
        </p:txBody>
      </p:sp>
      <p:pic>
        <p:nvPicPr>
          <p:cNvPr id="4" name="Content Placeholder 3">
            <a:extLst>
              <a:ext uri="{FF2B5EF4-FFF2-40B4-BE49-F238E27FC236}">
                <a16:creationId xmlns:a16="http://schemas.microsoft.com/office/drawing/2014/main" id="{623F0955-EDA2-5D03-F247-5892FD08BBBE}"/>
              </a:ext>
            </a:extLst>
          </p:cNvPr>
          <p:cNvPicPr>
            <a:picLocks noGrp="1" noChangeAspect="1"/>
          </p:cNvPicPr>
          <p:nvPr>
            <p:ph idx="1"/>
          </p:nvPr>
        </p:nvPicPr>
        <p:blipFill rotWithShape="1">
          <a:blip r:embed="rId2"/>
          <a:srcRect t="2160"/>
          <a:stretch/>
        </p:blipFill>
        <p:spPr>
          <a:xfrm>
            <a:off x="84307" y="1451272"/>
            <a:ext cx="7158184" cy="4226738"/>
          </a:xfrm>
          <a:prstGeom prst="rect">
            <a:avLst/>
          </a:prstGeom>
        </p:spPr>
      </p:pic>
      <p:pic>
        <p:nvPicPr>
          <p:cNvPr id="5" name="Picture 4">
            <a:extLst>
              <a:ext uri="{FF2B5EF4-FFF2-40B4-BE49-F238E27FC236}">
                <a16:creationId xmlns:a16="http://schemas.microsoft.com/office/drawing/2014/main" id="{94D4A2E1-F1D2-2E6D-7487-FDC550F91693}"/>
              </a:ext>
            </a:extLst>
          </p:cNvPr>
          <p:cNvPicPr>
            <a:picLocks noChangeAspect="1"/>
          </p:cNvPicPr>
          <p:nvPr/>
        </p:nvPicPr>
        <p:blipFill>
          <a:blip r:embed="rId3"/>
          <a:stretch>
            <a:fillRect/>
          </a:stretch>
        </p:blipFill>
        <p:spPr>
          <a:xfrm>
            <a:off x="7160945" y="2647127"/>
            <a:ext cx="5031055" cy="1835027"/>
          </a:xfrm>
          <a:prstGeom prst="rect">
            <a:avLst/>
          </a:prstGeom>
        </p:spPr>
      </p:pic>
    </p:spTree>
    <p:extLst>
      <p:ext uri="{BB962C8B-B14F-4D97-AF65-F5344CB8AC3E}">
        <p14:creationId xmlns:p14="http://schemas.microsoft.com/office/powerpoint/2010/main" val="134602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D2BDF-82ED-E384-6CF8-2B6B3F747602}"/>
              </a:ext>
            </a:extLst>
          </p:cNvPr>
          <p:cNvSpPr>
            <a:spLocks noGrp="1"/>
          </p:cNvSpPr>
          <p:nvPr>
            <p:ph type="title"/>
          </p:nvPr>
        </p:nvSpPr>
        <p:spPr/>
        <p:txBody>
          <a:bodyPr/>
          <a:lstStyle/>
          <a:p>
            <a:r>
              <a:rPr lang="en-US" dirty="0"/>
              <a:t>﻿Intel TDX Managed Control Structures</a:t>
            </a:r>
          </a:p>
        </p:txBody>
      </p:sp>
      <p:sp>
        <p:nvSpPr>
          <p:cNvPr id="3" name="Content Placeholder 2">
            <a:extLst>
              <a:ext uri="{FF2B5EF4-FFF2-40B4-BE49-F238E27FC236}">
                <a16:creationId xmlns:a16="http://schemas.microsoft.com/office/drawing/2014/main" id="{D8CCDBF3-924C-3506-D271-C1404BB7173A}"/>
              </a:ext>
            </a:extLst>
          </p:cNvPr>
          <p:cNvSpPr>
            <a:spLocks noGrp="1"/>
          </p:cNvSpPr>
          <p:nvPr>
            <p:ph idx="1"/>
          </p:nvPr>
        </p:nvSpPr>
        <p:spPr/>
        <p:txBody>
          <a:bodyPr>
            <a:normAutofit fontScale="92500"/>
          </a:bodyPr>
          <a:lstStyle/>
          <a:p>
            <a:r>
              <a:rPr lang="en-US" dirty="0"/>
              <a:t>﻿ Intel TDX module holds and manages a set of control structures that are not directly accessible to software (except the Intel TDX module itself). </a:t>
            </a:r>
          </a:p>
          <a:p>
            <a:endParaRPr lang="en-US" dirty="0"/>
          </a:p>
          <a:p>
            <a:r>
              <a:rPr lang="en-US" dirty="0"/>
              <a:t>The controls structures are encrypted with private keys and HKIDs, and their content is </a:t>
            </a:r>
            <a:r>
              <a:rPr lang="en-US" b="1" dirty="0"/>
              <a:t>only accessible in SEAM mode.</a:t>
            </a:r>
          </a:p>
          <a:p>
            <a:endParaRPr lang="en-US" b="1" dirty="0"/>
          </a:p>
          <a:p>
            <a:r>
              <a:rPr lang="en-US" dirty="0"/>
              <a:t>TDX module uses control structures to manage </a:t>
            </a:r>
          </a:p>
          <a:p>
            <a:pPr lvl="1"/>
            <a:r>
              <a:rPr lang="en-US" dirty="0"/>
              <a:t>TD-private memory</a:t>
            </a:r>
          </a:p>
          <a:p>
            <a:pPr lvl="1"/>
            <a:r>
              <a:rPr lang="en-US" dirty="0"/>
              <a:t>transitions into and out of TDX non</a:t>
            </a:r>
            <a:r>
              <a:rPr lang="ko-KR" altLang="en-US" dirty="0"/>
              <a:t> </a:t>
            </a:r>
            <a:r>
              <a:rPr lang="en-US" dirty="0"/>
              <a:t>root operation (TD entries and TD exits)</a:t>
            </a:r>
          </a:p>
          <a:p>
            <a:pPr lvl="1"/>
            <a:r>
              <a:rPr lang="en-US" dirty="0"/>
              <a:t>processor behavior in TDX non-root operation</a:t>
            </a:r>
          </a:p>
          <a:p>
            <a:pPr lvl="1"/>
            <a:endParaRPr lang="en-US" dirty="0"/>
          </a:p>
          <a:p>
            <a:pPr lvl="1"/>
            <a:endParaRPr lang="en-US" dirty="0"/>
          </a:p>
        </p:txBody>
      </p:sp>
    </p:spTree>
    <p:extLst>
      <p:ext uri="{BB962C8B-B14F-4D97-AF65-F5344CB8AC3E}">
        <p14:creationId xmlns:p14="http://schemas.microsoft.com/office/powerpoint/2010/main" val="168355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C879C-93BC-0B79-D5DE-FEE812D245EE}"/>
              </a:ext>
            </a:extLst>
          </p:cNvPr>
          <p:cNvSpPr>
            <a:spLocks noGrp="1"/>
          </p:cNvSpPr>
          <p:nvPr>
            <p:ph type="title"/>
          </p:nvPr>
        </p:nvSpPr>
        <p:spPr>
          <a:xfrm>
            <a:off x="838200" y="-56905"/>
            <a:ext cx="10515600" cy="1325563"/>
          </a:xfrm>
        </p:spPr>
        <p:txBody>
          <a:bodyPr/>
          <a:lstStyle/>
          <a:p>
            <a:r>
              <a:rPr lang="en-US" dirty="0"/>
              <a:t>﻿TD Non-Memory State and Control Structures</a:t>
            </a:r>
          </a:p>
        </p:txBody>
      </p:sp>
      <p:pic>
        <p:nvPicPr>
          <p:cNvPr id="4" name="Content Placeholder 3">
            <a:extLst>
              <a:ext uri="{FF2B5EF4-FFF2-40B4-BE49-F238E27FC236}">
                <a16:creationId xmlns:a16="http://schemas.microsoft.com/office/drawing/2014/main" id="{00122763-6015-45F8-0D6E-1911FFFD7065}"/>
              </a:ext>
            </a:extLst>
          </p:cNvPr>
          <p:cNvPicPr>
            <a:picLocks noGrp="1" noChangeAspect="1"/>
          </p:cNvPicPr>
          <p:nvPr>
            <p:ph idx="1"/>
          </p:nvPr>
        </p:nvPicPr>
        <p:blipFill>
          <a:blip r:embed="rId2"/>
          <a:stretch>
            <a:fillRect/>
          </a:stretch>
        </p:blipFill>
        <p:spPr>
          <a:xfrm>
            <a:off x="5121528" y="1689945"/>
            <a:ext cx="6655534" cy="3967573"/>
          </a:xfrm>
          <a:prstGeom prst="rect">
            <a:avLst/>
          </a:prstGeom>
        </p:spPr>
      </p:pic>
      <p:sp>
        <p:nvSpPr>
          <p:cNvPr id="6" name="TextBox 5">
            <a:extLst>
              <a:ext uri="{FF2B5EF4-FFF2-40B4-BE49-F238E27FC236}">
                <a16:creationId xmlns:a16="http://schemas.microsoft.com/office/drawing/2014/main" id="{72A02389-D052-349C-9FF9-E55998CA63D9}"/>
              </a:ext>
            </a:extLst>
          </p:cNvPr>
          <p:cNvSpPr txBox="1"/>
          <p:nvPr/>
        </p:nvSpPr>
        <p:spPr>
          <a:xfrm>
            <a:off x="635752" y="1550074"/>
            <a:ext cx="4547652" cy="4247317"/>
          </a:xfrm>
          <a:prstGeom prst="rect">
            <a:avLst/>
          </a:prstGeom>
          <a:noFill/>
        </p:spPr>
        <p:txBody>
          <a:bodyPr wrap="square">
            <a:spAutoFit/>
          </a:bodyPr>
          <a:lstStyle/>
          <a:p>
            <a:pPr marL="285750" indent="-285750">
              <a:buFont typeface="Arial" panose="020B0604020202020204" pitchFamily="34" charset="0"/>
              <a:buChar char="•"/>
            </a:pPr>
            <a:r>
              <a:rPr lang="en-US" b="1" dirty="0"/>
              <a:t>﻿Shared control structures </a:t>
            </a:r>
            <a:r>
              <a:rPr lang="en-US" dirty="0"/>
              <a:t>are intended to be directly managed by the </a:t>
            </a:r>
            <a:r>
              <a:rPr lang="en-US" b="1" dirty="0"/>
              <a:t>host VMM </a:t>
            </a:r>
            <a:r>
              <a:rPr lang="en-US" dirty="0"/>
              <a:t>and are encrypted with a</a:t>
            </a:r>
            <a:r>
              <a:rPr lang="en-US" b="1" dirty="0"/>
              <a:t> shared HKID</a:t>
            </a:r>
            <a:r>
              <a:rPr lang="en-US" dirty="0"/>
              <a:t>. </a:t>
            </a:r>
          </a:p>
          <a:p>
            <a:endParaRPr lang="en-US" dirty="0"/>
          </a:p>
          <a:p>
            <a:pPr marL="285750" indent="-285750">
              <a:buFont typeface="Arial" panose="020B0604020202020204" pitchFamily="34" charset="0"/>
              <a:buChar char="•"/>
            </a:pPr>
            <a:r>
              <a:rPr lang="en-US" b="1" dirty="0"/>
              <a:t>Opaque control structures</a:t>
            </a:r>
            <a:r>
              <a:rPr lang="en-US" dirty="0"/>
              <a:t> are not intended to be directly accessible to any software (except the Intel TDX module) or DMA. They are intended to be managed via Intel TDX module functions.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Generally speaking, the host VMM is not aware of the exact format of opaque control structures. Opaque control structures’ memory pages are intended to be encrypted with a private HKID.</a:t>
            </a:r>
          </a:p>
        </p:txBody>
      </p:sp>
    </p:spTree>
    <p:extLst>
      <p:ext uri="{BB962C8B-B14F-4D97-AF65-F5344CB8AC3E}">
        <p14:creationId xmlns:p14="http://schemas.microsoft.com/office/powerpoint/2010/main" val="2690190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388E-FC97-C9C2-A2D6-D869090AB31B}"/>
              </a:ext>
            </a:extLst>
          </p:cNvPr>
          <p:cNvSpPr>
            <a:spLocks noGrp="1"/>
          </p:cNvSpPr>
          <p:nvPr>
            <p:ph type="title"/>
          </p:nvPr>
        </p:nvSpPr>
        <p:spPr>
          <a:xfrm>
            <a:off x="304528" y="468887"/>
            <a:ext cx="4168302" cy="1325563"/>
          </a:xfrm>
        </p:spPr>
        <p:txBody>
          <a:bodyPr>
            <a:normAutofit fontScale="90000"/>
          </a:bodyPr>
          <a:lstStyle/>
          <a:p>
            <a:r>
              <a:rPr lang="en-US" dirty="0"/>
              <a:t>﻿Intel TDX Managed Control Structures</a:t>
            </a:r>
          </a:p>
        </p:txBody>
      </p:sp>
      <p:pic>
        <p:nvPicPr>
          <p:cNvPr id="4" name="Content Placeholder 3">
            <a:extLst>
              <a:ext uri="{FF2B5EF4-FFF2-40B4-BE49-F238E27FC236}">
                <a16:creationId xmlns:a16="http://schemas.microsoft.com/office/drawing/2014/main" id="{E6C3E886-2332-1707-F03B-74608E41497C}"/>
              </a:ext>
            </a:extLst>
          </p:cNvPr>
          <p:cNvPicPr>
            <a:picLocks noGrp="1" noChangeAspect="1"/>
          </p:cNvPicPr>
          <p:nvPr>
            <p:ph idx="1"/>
          </p:nvPr>
        </p:nvPicPr>
        <p:blipFill>
          <a:blip r:embed="rId2"/>
          <a:stretch>
            <a:fillRect/>
          </a:stretch>
        </p:blipFill>
        <p:spPr>
          <a:xfrm>
            <a:off x="4826812" y="365125"/>
            <a:ext cx="7060660" cy="2065966"/>
          </a:xfrm>
          <a:prstGeom prst="rect">
            <a:avLst/>
          </a:prstGeom>
        </p:spPr>
      </p:pic>
      <p:pic>
        <p:nvPicPr>
          <p:cNvPr id="5" name="Picture 4">
            <a:extLst>
              <a:ext uri="{FF2B5EF4-FFF2-40B4-BE49-F238E27FC236}">
                <a16:creationId xmlns:a16="http://schemas.microsoft.com/office/drawing/2014/main" id="{0C6A7B89-9B55-388F-0908-D190D5BC1D9B}"/>
              </a:ext>
            </a:extLst>
          </p:cNvPr>
          <p:cNvPicPr>
            <a:picLocks noChangeAspect="1"/>
          </p:cNvPicPr>
          <p:nvPr/>
        </p:nvPicPr>
        <p:blipFill>
          <a:blip r:embed="rId3"/>
          <a:stretch>
            <a:fillRect/>
          </a:stretch>
        </p:blipFill>
        <p:spPr>
          <a:xfrm>
            <a:off x="4727644" y="2446831"/>
            <a:ext cx="7060659" cy="4411169"/>
          </a:xfrm>
          <a:prstGeom prst="rect">
            <a:avLst/>
          </a:prstGeom>
        </p:spPr>
      </p:pic>
      <p:sp>
        <p:nvSpPr>
          <p:cNvPr id="6" name="TextBox 5">
            <a:extLst>
              <a:ext uri="{FF2B5EF4-FFF2-40B4-BE49-F238E27FC236}">
                <a16:creationId xmlns:a16="http://schemas.microsoft.com/office/drawing/2014/main" id="{9F11E745-C8BE-4E10-8CDB-EA58AF58ECA2}"/>
              </a:ext>
            </a:extLst>
          </p:cNvPr>
          <p:cNvSpPr txBox="1"/>
          <p:nvPr/>
        </p:nvSpPr>
        <p:spPr>
          <a:xfrm>
            <a:off x="423692" y="2064764"/>
            <a:ext cx="3929974" cy="4524315"/>
          </a:xfrm>
          <a:prstGeom prst="rect">
            <a:avLst/>
          </a:prstGeom>
          <a:noFill/>
        </p:spPr>
        <p:txBody>
          <a:bodyPr wrap="square">
            <a:spAutoFit/>
          </a:bodyPr>
          <a:lstStyle/>
          <a:p>
            <a:r>
              <a:rPr lang="en-US" dirty="0"/>
              <a:t>﻿TDX module holds and manages a set of control structures that are not directly accessible to software (except the Intel TDX module itself). </a:t>
            </a:r>
          </a:p>
          <a:p>
            <a:endParaRPr lang="en-US" dirty="0"/>
          </a:p>
          <a:p>
            <a:r>
              <a:rPr lang="en-US" dirty="0"/>
              <a:t>The controls structures are encrypted with private keys and HKIDs, and their content is only accessible in SEAM mode</a:t>
            </a:r>
          </a:p>
          <a:p>
            <a:endParaRPr lang="en-US" dirty="0"/>
          </a:p>
          <a:p>
            <a:r>
              <a:rPr lang="en-US" dirty="0"/>
              <a:t>﻿control structures to help manage TD-private memory, transitions into and out of TDX </a:t>
            </a:r>
            <a:r>
              <a:rPr lang="en-US" dirty="0" err="1"/>
              <a:t>nonroot</a:t>
            </a:r>
            <a:r>
              <a:rPr lang="en-US" dirty="0"/>
              <a:t> operation (TD entries and TD exits), as well as processor behavior in TDX non-root operation.</a:t>
            </a:r>
          </a:p>
        </p:txBody>
      </p:sp>
    </p:spTree>
    <p:extLst>
      <p:ext uri="{BB962C8B-B14F-4D97-AF65-F5344CB8AC3E}">
        <p14:creationId xmlns:p14="http://schemas.microsoft.com/office/powerpoint/2010/main" val="3870792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B3013-13F3-F511-9C17-AE94D86DCF64}"/>
              </a:ext>
            </a:extLst>
          </p:cNvPr>
          <p:cNvSpPr>
            <a:spLocks noGrp="1"/>
          </p:cNvSpPr>
          <p:nvPr>
            <p:ph type="title"/>
          </p:nvPr>
        </p:nvSpPr>
        <p:spPr/>
        <p:txBody>
          <a:bodyPr/>
          <a:lstStyle/>
          <a:p>
            <a:r>
              <a:rPr lang="en-US" dirty="0"/>
              <a:t>Important data structures for TD</a:t>
            </a:r>
          </a:p>
        </p:txBody>
      </p:sp>
      <p:sp>
        <p:nvSpPr>
          <p:cNvPr id="3" name="Content Placeholder 2">
            <a:extLst>
              <a:ext uri="{FF2B5EF4-FFF2-40B4-BE49-F238E27FC236}">
                <a16:creationId xmlns:a16="http://schemas.microsoft.com/office/drawing/2014/main" id="{306EB7A4-5A2D-CE01-C024-FCAA30C85DC6}"/>
              </a:ext>
            </a:extLst>
          </p:cNvPr>
          <p:cNvSpPr>
            <a:spLocks noGrp="1"/>
          </p:cNvSpPr>
          <p:nvPr>
            <p:ph idx="1"/>
          </p:nvPr>
        </p:nvSpPr>
        <p:spPr/>
        <p:txBody>
          <a:bodyPr>
            <a:normAutofit fontScale="85000" lnSpcReduction="20000"/>
          </a:bodyPr>
          <a:lstStyle/>
          <a:p>
            <a:r>
              <a:rPr lang="en-US" dirty="0"/>
              <a:t>﻿The </a:t>
            </a:r>
            <a:r>
              <a:rPr lang="en-US" b="1" dirty="0"/>
              <a:t>TDR</a:t>
            </a:r>
            <a:r>
              <a:rPr lang="en-US" altLang="ko-KR" b="1" dirty="0"/>
              <a:t>,</a:t>
            </a:r>
            <a:r>
              <a:rPr lang="ko-KR" altLang="en-US" b="1" dirty="0"/>
              <a:t> </a:t>
            </a:r>
            <a:r>
              <a:rPr lang="en-US" dirty="0"/>
              <a:t>root control structure of a guest TD. It controls </a:t>
            </a:r>
            <a:r>
              <a:rPr lang="en-US" b="1" dirty="0"/>
              <a:t>the key management </a:t>
            </a:r>
            <a:r>
              <a:rPr lang="en-US" dirty="0"/>
              <a:t>and build/teardown process. </a:t>
            </a:r>
          </a:p>
          <a:p>
            <a:r>
              <a:rPr lang="en-US" dirty="0"/>
              <a:t>﻿The </a:t>
            </a:r>
            <a:r>
              <a:rPr lang="en-US" b="1" dirty="0"/>
              <a:t>TDCS</a:t>
            </a:r>
            <a:r>
              <a:rPr lang="en-US" dirty="0"/>
              <a:t> controls the </a:t>
            </a:r>
            <a:r>
              <a:rPr lang="en-US" b="1" dirty="0"/>
              <a:t>operation</a:t>
            </a:r>
            <a:r>
              <a:rPr lang="en-US" dirty="0"/>
              <a:t> of a guest TD (﻿TDCS is the main control structure of a guest TD) </a:t>
            </a:r>
          </a:p>
          <a:p>
            <a:r>
              <a:rPr lang="en-US" dirty="0"/>
              <a:t>The </a:t>
            </a:r>
            <a:r>
              <a:rPr lang="en-US" b="1" dirty="0"/>
              <a:t>TDCX</a:t>
            </a:r>
            <a:r>
              <a:rPr lang="en-US" dirty="0"/>
              <a:t> is ﻿4KB physical pages that are intended to hold parts of a multi-page control structure (all TD opaque data are stored in TDCX pages)</a:t>
            </a:r>
          </a:p>
          <a:p>
            <a:r>
              <a:rPr lang="en-US" dirty="0"/>
              <a:t>﻿</a:t>
            </a:r>
            <a:r>
              <a:rPr lang="en-US" b="1" dirty="0"/>
              <a:t>SEPT</a:t>
            </a:r>
            <a:r>
              <a:rPr lang="en-US" dirty="0"/>
              <a:t>, the TDX-managed Extended Page Table (EPT) tree, used to help</a:t>
            </a:r>
            <a:r>
              <a:rPr lang="ko-KR" altLang="en-US" dirty="0"/>
              <a:t> </a:t>
            </a:r>
            <a:r>
              <a:rPr lang="en-US" dirty="0"/>
              <a:t>securely manage address translation for the TD private pages.</a:t>
            </a:r>
          </a:p>
          <a:p>
            <a:r>
              <a:rPr lang="en-US" dirty="0"/>
              <a:t>The </a:t>
            </a:r>
            <a:r>
              <a:rPr lang="en-US" b="1" dirty="0"/>
              <a:t>TDVPS</a:t>
            </a:r>
            <a:r>
              <a:rPr lang="en-US" dirty="0"/>
              <a:t> helps control the operation and hold the state of a guest TD virtual processor. </a:t>
            </a:r>
            <a:r>
              <a:rPr lang="en-US" b="1" dirty="0"/>
              <a:t>It holds the TD VMCS</a:t>
            </a:r>
            <a:r>
              <a:rPr lang="en-US" dirty="0"/>
              <a:t> and its auxiliary structures as well as other non-VMX control and state fields. </a:t>
            </a:r>
          </a:p>
          <a:p>
            <a:r>
              <a:rPr lang="en-US" dirty="0"/>
              <a:t>All data structures are not intended to be directly accessible to software. It </a:t>
            </a:r>
            <a:r>
              <a:rPr lang="en-US" b="1" dirty="0"/>
              <a:t>resides in memory allocated by the host VMM, via Intel TDX interface functions.</a:t>
            </a:r>
          </a:p>
        </p:txBody>
      </p:sp>
    </p:spTree>
    <p:extLst>
      <p:ext uri="{BB962C8B-B14F-4D97-AF65-F5344CB8AC3E}">
        <p14:creationId xmlns:p14="http://schemas.microsoft.com/office/powerpoint/2010/main" val="3012991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890AF-3036-05E8-D4E2-BDD086942C02}"/>
              </a:ext>
            </a:extLst>
          </p:cNvPr>
          <p:cNvSpPr>
            <a:spLocks noGrp="1"/>
          </p:cNvSpPr>
          <p:nvPr>
            <p:ph type="title"/>
          </p:nvPr>
        </p:nvSpPr>
        <p:spPr/>
        <p:txBody>
          <a:bodyPr/>
          <a:lstStyle/>
          <a:p>
            <a:r>
              <a:rPr lang="en-US" dirty="0"/>
              <a:t>﻿TDR (Trust Domain Root)</a:t>
            </a:r>
          </a:p>
        </p:txBody>
      </p:sp>
      <p:sp>
        <p:nvSpPr>
          <p:cNvPr id="3" name="Content Placeholder 2">
            <a:extLst>
              <a:ext uri="{FF2B5EF4-FFF2-40B4-BE49-F238E27FC236}">
                <a16:creationId xmlns:a16="http://schemas.microsoft.com/office/drawing/2014/main" id="{A3187C33-C912-9BB7-8935-9BB3BFCE8910}"/>
              </a:ext>
            </a:extLst>
          </p:cNvPr>
          <p:cNvSpPr>
            <a:spLocks noGrp="1"/>
          </p:cNvSpPr>
          <p:nvPr>
            <p:ph idx="1"/>
          </p:nvPr>
        </p:nvSpPr>
        <p:spPr/>
        <p:txBody>
          <a:bodyPr>
            <a:normAutofit fontScale="92500" lnSpcReduction="10000"/>
          </a:bodyPr>
          <a:lstStyle/>
          <a:p>
            <a:r>
              <a:rPr lang="en-US" dirty="0"/>
              <a:t>﻿TDR is the root control structure of a guest TD. </a:t>
            </a:r>
          </a:p>
          <a:p>
            <a:r>
              <a:rPr lang="en-US" dirty="0"/>
              <a:t>At a high level.</a:t>
            </a:r>
          </a:p>
          <a:p>
            <a:pPr lvl="1"/>
            <a:r>
              <a:rPr lang="en-US" dirty="0"/>
              <a:t>﻿control guest TD build and teardown process.</a:t>
            </a:r>
          </a:p>
          <a:p>
            <a:pPr lvl="1"/>
            <a:r>
              <a:rPr lang="en-US" dirty="0"/>
              <a:t>﻿manage memory encryption keys</a:t>
            </a:r>
          </a:p>
          <a:p>
            <a:r>
              <a:rPr lang="en-US" dirty="0"/>
              <a:t>TDR is encrypted using the Intel TDX global private HKID. </a:t>
            </a:r>
          </a:p>
          <a:p>
            <a:r>
              <a:rPr lang="en-US" dirty="0"/>
              <a:t>It</a:t>
            </a:r>
            <a:r>
              <a:rPr lang="ko-KR" altLang="en-US" dirty="0"/>
              <a:t> </a:t>
            </a:r>
            <a:r>
              <a:rPr lang="en-US" dirty="0"/>
              <a:t>holds a minimal set of state variables that enable guest TD control even during times when the TD’s private HKID is not</a:t>
            </a:r>
            <a:r>
              <a:rPr lang="ko-KR" altLang="en-US" dirty="0"/>
              <a:t> </a:t>
            </a:r>
            <a:r>
              <a:rPr lang="en-US" dirty="0"/>
              <a:t>known, or when the TD’s key management state does not permit access to memory encrypted using the TD’s private key</a:t>
            </a:r>
          </a:p>
          <a:p>
            <a:r>
              <a:rPr lang="en-US" dirty="0"/>
              <a:t>﻿</a:t>
            </a:r>
            <a:r>
              <a:rPr lang="en-US" dirty="0">
                <a:solidFill>
                  <a:srgbClr val="FF0000"/>
                </a:solidFill>
              </a:rPr>
              <a:t>Its physical address serves as a unique identifier of the TD, as long as any TD page or control</a:t>
            </a:r>
            <a:r>
              <a:rPr lang="ko-KR" altLang="en-US" dirty="0">
                <a:solidFill>
                  <a:srgbClr val="FF0000"/>
                </a:solidFill>
              </a:rPr>
              <a:t> </a:t>
            </a:r>
            <a:r>
              <a:rPr lang="en-US" dirty="0">
                <a:solidFill>
                  <a:srgbClr val="FF0000"/>
                </a:solidFill>
              </a:rPr>
              <a:t>structure resides in memory</a:t>
            </a:r>
          </a:p>
          <a:p>
            <a:endParaRPr lang="en-US" dirty="0"/>
          </a:p>
        </p:txBody>
      </p:sp>
    </p:spTree>
    <p:extLst>
      <p:ext uri="{BB962C8B-B14F-4D97-AF65-F5344CB8AC3E}">
        <p14:creationId xmlns:p14="http://schemas.microsoft.com/office/powerpoint/2010/main" val="1268088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6780-ED65-42D1-186A-36601AB61653}"/>
              </a:ext>
            </a:extLst>
          </p:cNvPr>
          <p:cNvSpPr>
            <a:spLocks noGrp="1"/>
          </p:cNvSpPr>
          <p:nvPr>
            <p:ph type="title"/>
          </p:nvPr>
        </p:nvSpPr>
        <p:spPr/>
        <p:txBody>
          <a:bodyPr/>
          <a:lstStyle/>
          <a:p>
            <a:r>
              <a:rPr lang="en-US" dirty="0"/>
              <a:t>﻿TDCS (Trust Domain Control Structure)</a:t>
            </a:r>
          </a:p>
        </p:txBody>
      </p:sp>
      <p:sp>
        <p:nvSpPr>
          <p:cNvPr id="3" name="Content Placeholder 2">
            <a:extLst>
              <a:ext uri="{FF2B5EF4-FFF2-40B4-BE49-F238E27FC236}">
                <a16:creationId xmlns:a16="http://schemas.microsoft.com/office/drawing/2014/main" id="{BC52BE20-3C09-9919-A076-137C08054467}"/>
              </a:ext>
            </a:extLst>
          </p:cNvPr>
          <p:cNvSpPr>
            <a:spLocks noGrp="1"/>
          </p:cNvSpPr>
          <p:nvPr>
            <p:ph idx="1"/>
          </p:nvPr>
        </p:nvSpPr>
        <p:spPr>
          <a:xfrm>
            <a:off x="838200" y="1457540"/>
            <a:ext cx="10515600" cy="5190767"/>
          </a:xfrm>
        </p:spPr>
        <p:txBody>
          <a:bodyPr>
            <a:normAutofit fontScale="92500" lnSpcReduction="20000"/>
          </a:bodyPr>
          <a:lstStyle/>
          <a:p>
            <a:r>
              <a:rPr lang="en-US" dirty="0"/>
              <a:t>﻿TDCS is the main control structure of a guest TD. </a:t>
            </a:r>
          </a:p>
          <a:p>
            <a:r>
              <a:rPr lang="en-US" dirty="0"/>
              <a:t>TDCS is encrypted using the guest TD’s ephemeral private</a:t>
            </a:r>
            <a:r>
              <a:rPr lang="ko-KR" altLang="en-US" dirty="0"/>
              <a:t> </a:t>
            </a:r>
            <a:r>
              <a:rPr lang="en-US" dirty="0"/>
              <a:t>key. </a:t>
            </a:r>
          </a:p>
          <a:p>
            <a:r>
              <a:rPr lang="en-US" dirty="0"/>
              <a:t>TDCS is logical structure composed of TDCX physical pages</a:t>
            </a:r>
          </a:p>
          <a:p>
            <a:endParaRPr lang="en-US" dirty="0"/>
          </a:p>
          <a:p>
            <a:r>
              <a:rPr lang="en-US" dirty="0"/>
              <a:t>TDCS might have below fields..</a:t>
            </a:r>
          </a:p>
          <a:p>
            <a:pPr lvl="1"/>
            <a:r>
              <a:rPr lang="en-US" dirty="0"/>
              <a:t>﻿Fields designed to control the TD operation (e.g., a counter of the number of VCPUs currently running).</a:t>
            </a:r>
          </a:p>
          <a:p>
            <a:pPr lvl="1"/>
            <a:r>
              <a:rPr lang="en-US" dirty="0"/>
              <a:t>Fields designed to control the TD’s execution control (debuggability, CPU features available to the TD, etc.).</a:t>
            </a:r>
          </a:p>
          <a:p>
            <a:pPr lvl="1"/>
            <a:r>
              <a:rPr lang="en-US" dirty="0"/>
              <a:t>Fields related to TD measurement.</a:t>
            </a:r>
          </a:p>
          <a:p>
            <a:pPr lvl="1"/>
            <a:r>
              <a:rPr lang="en-US" dirty="0"/>
              <a:t>EPTP: as designed, a pointer (HPA) to the TD’s secure EPT root page and EPT attributes.</a:t>
            </a:r>
          </a:p>
          <a:p>
            <a:pPr lvl="1"/>
            <a:r>
              <a:rPr lang="en-US" dirty="0"/>
              <a:t>MSR bitmaps, designed to be used by all the TD’s VCPUs.</a:t>
            </a:r>
          </a:p>
          <a:p>
            <a:pPr lvl="1"/>
            <a:r>
              <a:rPr lang="en-US" dirty="0"/>
              <a:t>secure EPT root page.</a:t>
            </a:r>
          </a:p>
          <a:p>
            <a:pPr lvl="1"/>
            <a:r>
              <a:rPr lang="en-US" dirty="0"/>
              <a:t>A page filled with zeros, designed to be used in cases where the Intel TDX module needs a read-only constant-0 page</a:t>
            </a:r>
            <a:r>
              <a:rPr lang="ko-KR" altLang="en-US" dirty="0"/>
              <a:t> </a:t>
            </a:r>
            <a:r>
              <a:rPr lang="en-US" dirty="0"/>
              <a:t>encrypted with the TD’s private key</a:t>
            </a:r>
          </a:p>
        </p:txBody>
      </p:sp>
    </p:spTree>
    <p:extLst>
      <p:ext uri="{BB962C8B-B14F-4D97-AF65-F5344CB8AC3E}">
        <p14:creationId xmlns:p14="http://schemas.microsoft.com/office/powerpoint/2010/main" val="112309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5C3C-B4C7-6A95-BE64-9FCE9E3C2EE3}"/>
              </a:ext>
            </a:extLst>
          </p:cNvPr>
          <p:cNvSpPr>
            <a:spLocks noGrp="1"/>
          </p:cNvSpPr>
          <p:nvPr>
            <p:ph type="title"/>
          </p:nvPr>
        </p:nvSpPr>
        <p:spPr/>
        <p:txBody>
          <a:bodyPr/>
          <a:lstStyle/>
          <a:p>
            <a:r>
              <a:rPr lang="en-US" dirty="0"/>
              <a:t>﻿Trust Domain Virtual Processor State (TDVPS)</a:t>
            </a:r>
          </a:p>
        </p:txBody>
      </p:sp>
      <p:sp>
        <p:nvSpPr>
          <p:cNvPr id="3" name="Content Placeholder 2">
            <a:extLst>
              <a:ext uri="{FF2B5EF4-FFF2-40B4-BE49-F238E27FC236}">
                <a16:creationId xmlns:a16="http://schemas.microsoft.com/office/drawing/2014/main" id="{66B175D1-7888-72DF-0B0E-FA890FE51690}"/>
              </a:ext>
            </a:extLst>
          </p:cNvPr>
          <p:cNvSpPr>
            <a:spLocks noGrp="1"/>
          </p:cNvSpPr>
          <p:nvPr>
            <p:ph idx="1"/>
          </p:nvPr>
        </p:nvSpPr>
        <p:spPr>
          <a:xfrm>
            <a:off x="838200" y="1825624"/>
            <a:ext cx="5473223" cy="4575175"/>
          </a:xfrm>
        </p:spPr>
        <p:txBody>
          <a:bodyPr/>
          <a:lstStyle/>
          <a:p>
            <a:r>
              <a:rPr lang="en-US" dirty="0"/>
              <a:t>TDVPS is the </a:t>
            </a:r>
            <a:r>
              <a:rPr lang="en-US" b="1" dirty="0"/>
              <a:t>root control structure of a TD VCPU</a:t>
            </a:r>
            <a:r>
              <a:rPr lang="en-US" dirty="0"/>
              <a:t>. </a:t>
            </a:r>
          </a:p>
          <a:p>
            <a:r>
              <a:rPr lang="en-US" dirty="0"/>
              <a:t>It helps the TDX module </a:t>
            </a:r>
            <a:r>
              <a:rPr lang="en-US" b="1" dirty="0"/>
              <a:t>control the operation of the VCPU,</a:t>
            </a:r>
            <a:r>
              <a:rPr lang="en-US" dirty="0"/>
              <a:t> and holds the VCPU state while the VCPU is not running. </a:t>
            </a:r>
          </a:p>
          <a:p>
            <a:r>
              <a:rPr lang="en-US" dirty="0"/>
              <a:t>TDVPS is a single logical control structure composed of multiple physical 4KB pages</a:t>
            </a:r>
          </a:p>
        </p:txBody>
      </p:sp>
      <p:pic>
        <p:nvPicPr>
          <p:cNvPr id="4" name="Picture 3">
            <a:extLst>
              <a:ext uri="{FF2B5EF4-FFF2-40B4-BE49-F238E27FC236}">
                <a16:creationId xmlns:a16="http://schemas.microsoft.com/office/drawing/2014/main" id="{BDFB8786-5940-0F71-BB45-EEF49BC21682}"/>
              </a:ext>
            </a:extLst>
          </p:cNvPr>
          <p:cNvPicPr>
            <a:picLocks noChangeAspect="1"/>
          </p:cNvPicPr>
          <p:nvPr/>
        </p:nvPicPr>
        <p:blipFill>
          <a:blip r:embed="rId2"/>
          <a:stretch>
            <a:fillRect/>
          </a:stretch>
        </p:blipFill>
        <p:spPr>
          <a:xfrm>
            <a:off x="6096000" y="1825624"/>
            <a:ext cx="5616254" cy="4404298"/>
          </a:xfrm>
          <a:prstGeom prst="rect">
            <a:avLst/>
          </a:prstGeom>
        </p:spPr>
      </p:pic>
    </p:spTree>
    <p:extLst>
      <p:ext uri="{BB962C8B-B14F-4D97-AF65-F5344CB8AC3E}">
        <p14:creationId xmlns:p14="http://schemas.microsoft.com/office/powerpoint/2010/main" val="77363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96DC-5167-BCF5-BBC3-0742ED09A07B}"/>
              </a:ext>
            </a:extLst>
          </p:cNvPr>
          <p:cNvSpPr>
            <a:spLocks noGrp="1"/>
          </p:cNvSpPr>
          <p:nvPr>
            <p:ph type="title"/>
          </p:nvPr>
        </p:nvSpPr>
        <p:spPr/>
        <p:txBody>
          <a:bodyPr/>
          <a:lstStyle/>
          <a:p>
            <a:r>
              <a:rPr lang="en-US" dirty="0"/>
              <a:t>Physical view of TDVPS</a:t>
            </a:r>
          </a:p>
        </p:txBody>
      </p:sp>
      <p:sp>
        <p:nvSpPr>
          <p:cNvPr id="3" name="Content Placeholder 2">
            <a:extLst>
              <a:ext uri="{FF2B5EF4-FFF2-40B4-BE49-F238E27FC236}">
                <a16:creationId xmlns:a16="http://schemas.microsoft.com/office/drawing/2014/main" id="{2075FB4D-E585-6F42-264C-608BB20FBC7F}"/>
              </a:ext>
            </a:extLst>
          </p:cNvPr>
          <p:cNvSpPr>
            <a:spLocks noGrp="1"/>
          </p:cNvSpPr>
          <p:nvPr>
            <p:ph idx="1"/>
          </p:nvPr>
        </p:nvSpPr>
        <p:spPr/>
        <p:txBody>
          <a:bodyPr/>
          <a:lstStyle/>
          <a:p>
            <a:r>
              <a:rPr lang="en-US" dirty="0"/>
              <a:t>﻿Trust Domain Virtual Processor Root (TDVPR) is the 4KB root page of TDVPS. Its physical address serves as a </a:t>
            </a:r>
            <a:r>
              <a:rPr lang="en-US" b="1" dirty="0"/>
              <a:t>unique identifier of the VCPU </a:t>
            </a:r>
            <a:r>
              <a:rPr lang="en-US" dirty="0"/>
              <a:t>(as long as it resides in memory).</a:t>
            </a:r>
          </a:p>
          <a:p>
            <a:endParaRPr lang="en-US" dirty="0"/>
          </a:p>
          <a:p>
            <a:r>
              <a:rPr lang="en-US" dirty="0"/>
              <a:t>Trust Domain Control structure </a:t>
            </a:r>
            <a:r>
              <a:rPr lang="en-US" dirty="0" err="1"/>
              <a:t>eXtension</a:t>
            </a:r>
            <a:r>
              <a:rPr lang="en-US" dirty="0"/>
              <a:t> (TDCX) 4KB pages extend TDVPR to help provide enough physical space for the logical TDVPS structure.</a:t>
            </a:r>
          </a:p>
        </p:txBody>
      </p:sp>
    </p:spTree>
    <p:extLst>
      <p:ext uri="{BB962C8B-B14F-4D97-AF65-F5344CB8AC3E}">
        <p14:creationId xmlns:p14="http://schemas.microsoft.com/office/powerpoint/2010/main" val="1726137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7E4CC-70F7-1E4D-A1B7-5F4D9B6CAACE}"/>
              </a:ext>
            </a:extLst>
          </p:cNvPr>
          <p:cNvSpPr>
            <a:spLocks noGrp="1"/>
          </p:cNvSpPr>
          <p:nvPr>
            <p:ph type="title"/>
          </p:nvPr>
        </p:nvSpPr>
        <p:spPr/>
        <p:txBody>
          <a:bodyPr/>
          <a:lstStyle/>
          <a:p>
            <a:r>
              <a:rPr lang="en-US" dirty="0"/>
              <a:t>Trust boundaries of TDX</a:t>
            </a:r>
          </a:p>
        </p:txBody>
      </p:sp>
      <p:pic>
        <p:nvPicPr>
          <p:cNvPr id="4" name="Content Placeholder 3">
            <a:extLst>
              <a:ext uri="{FF2B5EF4-FFF2-40B4-BE49-F238E27FC236}">
                <a16:creationId xmlns:a16="http://schemas.microsoft.com/office/drawing/2014/main" id="{D2723BA4-3EDC-0C0C-DCAA-16D5BBC71450}"/>
              </a:ext>
            </a:extLst>
          </p:cNvPr>
          <p:cNvPicPr>
            <a:picLocks noGrp="1" noChangeAspect="1"/>
          </p:cNvPicPr>
          <p:nvPr>
            <p:ph idx="1"/>
          </p:nvPr>
        </p:nvPicPr>
        <p:blipFill>
          <a:blip r:embed="rId2"/>
          <a:stretch>
            <a:fillRect/>
          </a:stretch>
        </p:blipFill>
        <p:spPr>
          <a:xfrm>
            <a:off x="2713665" y="1482571"/>
            <a:ext cx="6764670" cy="3135481"/>
          </a:xfrm>
          <a:prstGeom prst="rect">
            <a:avLst/>
          </a:prstGeom>
        </p:spPr>
      </p:pic>
      <p:sp>
        <p:nvSpPr>
          <p:cNvPr id="5" name="TextBox 4">
            <a:extLst>
              <a:ext uri="{FF2B5EF4-FFF2-40B4-BE49-F238E27FC236}">
                <a16:creationId xmlns:a16="http://schemas.microsoft.com/office/drawing/2014/main" id="{D72B4561-2740-5E90-65FD-85226A07CF48}"/>
              </a:ext>
            </a:extLst>
          </p:cNvPr>
          <p:cNvSpPr txBox="1"/>
          <p:nvPr/>
        </p:nvSpPr>
        <p:spPr>
          <a:xfrm>
            <a:off x="630676" y="4795897"/>
            <a:ext cx="11444592" cy="2062103"/>
          </a:xfrm>
          <a:prstGeom prst="rect">
            <a:avLst/>
          </a:prstGeom>
          <a:noFill/>
        </p:spPr>
        <p:txBody>
          <a:bodyPr wrap="square">
            <a:spAutoFit/>
          </a:bodyPr>
          <a:lstStyle/>
          <a:p>
            <a:r>
              <a:rPr lang="en-US" sz="3200" dirty="0"/>
              <a:t>﻿A TD runs in a CPU mode that is designed to protect the </a:t>
            </a:r>
            <a:r>
              <a:rPr lang="en-US" sz="3200" b="1" dirty="0"/>
              <a:t>confidentiality</a:t>
            </a:r>
            <a:r>
              <a:rPr lang="en-US" sz="3200" dirty="0"/>
              <a:t> of its </a:t>
            </a:r>
            <a:r>
              <a:rPr lang="en-US" sz="3200" b="1" dirty="0"/>
              <a:t>memory</a:t>
            </a:r>
            <a:r>
              <a:rPr lang="en-US" sz="3200" dirty="0"/>
              <a:t> contents and its </a:t>
            </a:r>
            <a:r>
              <a:rPr lang="en-US" sz="3200" b="1" dirty="0"/>
              <a:t>CPU state </a:t>
            </a:r>
            <a:r>
              <a:rPr lang="en-US" sz="3200" dirty="0"/>
              <a:t>from any other software, including the hosting Virtual Machine Monitor (VMM), unless explicitly shared by the TD itself.</a:t>
            </a:r>
          </a:p>
        </p:txBody>
      </p:sp>
    </p:spTree>
    <p:extLst>
      <p:ext uri="{BB962C8B-B14F-4D97-AF65-F5344CB8AC3E}">
        <p14:creationId xmlns:p14="http://schemas.microsoft.com/office/powerpoint/2010/main" val="2010769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DBBBD-64C4-9433-27B9-D0644516FC6D}"/>
              </a:ext>
            </a:extLst>
          </p:cNvPr>
          <p:cNvSpPr>
            <a:spLocks noGrp="1"/>
          </p:cNvSpPr>
          <p:nvPr>
            <p:ph type="title"/>
          </p:nvPr>
        </p:nvSpPr>
        <p:spPr/>
        <p:txBody>
          <a:bodyPr/>
          <a:lstStyle/>
          <a:p>
            <a:r>
              <a:rPr lang="en-US" dirty="0"/>
              <a:t>Logical view of TDVPS</a:t>
            </a:r>
          </a:p>
        </p:txBody>
      </p:sp>
      <p:sp>
        <p:nvSpPr>
          <p:cNvPr id="3" name="Content Placeholder 2">
            <a:extLst>
              <a:ext uri="{FF2B5EF4-FFF2-40B4-BE49-F238E27FC236}">
                <a16:creationId xmlns:a16="http://schemas.microsoft.com/office/drawing/2014/main" id="{7A329DA4-C15D-1BD7-0A16-92295EAED587}"/>
              </a:ext>
            </a:extLst>
          </p:cNvPr>
          <p:cNvSpPr>
            <a:spLocks noGrp="1"/>
          </p:cNvSpPr>
          <p:nvPr>
            <p:ph idx="1"/>
          </p:nvPr>
        </p:nvSpPr>
        <p:spPr/>
        <p:txBody>
          <a:bodyPr>
            <a:normAutofit fontScale="92500"/>
          </a:bodyPr>
          <a:lstStyle/>
          <a:p>
            <a:r>
              <a:rPr lang="en-US" dirty="0"/>
              <a:t>﻿VMX (with TDX ISA Extensions) Standard Control Structures</a:t>
            </a:r>
          </a:p>
          <a:p>
            <a:pPr lvl="1"/>
            <a:r>
              <a:rPr lang="en-US" dirty="0"/>
              <a:t>TD VMCS</a:t>
            </a:r>
          </a:p>
          <a:p>
            <a:pPr lvl="1"/>
            <a:r>
              <a:rPr lang="en-US" dirty="0"/>
              <a:t>TD VMCS auxiliary structures (virtual APIC page, virtualization exception information) </a:t>
            </a:r>
          </a:p>
          <a:p>
            <a:pPr lvl="1"/>
            <a:r>
              <a:rPr lang="en-US" dirty="0">
                <a:solidFill>
                  <a:schemeClr val="bg1">
                    <a:lumMod val="85000"/>
                  </a:schemeClr>
                </a:solidFill>
              </a:rPr>
              <a:t>MSR bitmaps are held as part of TDCS because they are meant to have the same value for all VCPUs of the same TD.</a:t>
            </a:r>
          </a:p>
          <a:p>
            <a:r>
              <a:rPr lang="en-US" dirty="0"/>
              <a:t>The TDX design doesn’t require some of the VMX control structures (e.g., the Shared EPT) to be protected. </a:t>
            </a:r>
          </a:p>
          <a:p>
            <a:r>
              <a:rPr lang="en-US" dirty="0"/>
              <a:t>﻿Proprietary Fields</a:t>
            </a:r>
          </a:p>
          <a:p>
            <a:pPr lvl="1"/>
            <a:r>
              <a:rPr lang="en-US" dirty="0"/>
              <a:t>TD VCPU Management fields designed to manage the operation of the VCPU</a:t>
            </a:r>
          </a:p>
          <a:p>
            <a:pPr lvl="1"/>
            <a:r>
              <a:rPr lang="en-US" dirty="0"/>
              <a:t>TD VCPU State fields designed to hold most of the VPCU state (except state that is saved to the TD VMCS) when the VCPU is not running</a:t>
            </a:r>
          </a:p>
        </p:txBody>
      </p:sp>
    </p:spTree>
    <p:extLst>
      <p:ext uri="{BB962C8B-B14F-4D97-AF65-F5344CB8AC3E}">
        <p14:creationId xmlns:p14="http://schemas.microsoft.com/office/powerpoint/2010/main" val="21752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99F47-AA00-1A6F-AC68-C02E20FAA310}"/>
              </a:ext>
            </a:extLst>
          </p:cNvPr>
          <p:cNvSpPr>
            <a:spLocks noGrp="1"/>
          </p:cNvSpPr>
          <p:nvPr>
            <p:ph type="title"/>
          </p:nvPr>
        </p:nvSpPr>
        <p:spPr/>
        <p:txBody>
          <a:bodyPr/>
          <a:lstStyle/>
          <a:p>
            <a:r>
              <a:rPr lang="en-US" dirty="0"/>
              <a:t>﻿Non-Protected Control Structures: Shared EPT and VMCS Auxiliary Control Structures</a:t>
            </a:r>
          </a:p>
        </p:txBody>
      </p:sp>
      <p:sp>
        <p:nvSpPr>
          <p:cNvPr id="3" name="Content Placeholder 2">
            <a:extLst>
              <a:ext uri="{FF2B5EF4-FFF2-40B4-BE49-F238E27FC236}">
                <a16:creationId xmlns:a16="http://schemas.microsoft.com/office/drawing/2014/main" id="{C55C1DA8-B7E2-F5E2-4189-623223F3ECB2}"/>
              </a:ext>
            </a:extLst>
          </p:cNvPr>
          <p:cNvSpPr>
            <a:spLocks noGrp="1"/>
          </p:cNvSpPr>
          <p:nvPr>
            <p:ph idx="1"/>
          </p:nvPr>
        </p:nvSpPr>
        <p:spPr/>
        <p:txBody>
          <a:bodyPr>
            <a:normAutofit/>
          </a:bodyPr>
          <a:lstStyle/>
          <a:p>
            <a:r>
              <a:rPr lang="en-US" dirty="0"/>
              <a:t>﻿Several VMX control structures are directly managed and accessed by the host VMM </a:t>
            </a:r>
          </a:p>
          <a:p>
            <a:r>
              <a:rPr lang="en-US" dirty="0"/>
              <a:t>These control structures are pointed to by fields in the TD VMCS </a:t>
            </a:r>
          </a:p>
          <a:p>
            <a:r>
              <a:rPr lang="en-US" dirty="0"/>
              <a:t>The Intel TDX module checks that the </a:t>
            </a:r>
            <a:r>
              <a:rPr lang="en-US" b="1" dirty="0"/>
              <a:t>pointers conform to the shared-access HPA </a:t>
            </a:r>
            <a:r>
              <a:rPr lang="en-US" dirty="0"/>
              <a:t>semantics</a:t>
            </a:r>
          </a:p>
          <a:p>
            <a:endParaRPr lang="en-US" dirty="0"/>
          </a:p>
          <a:p>
            <a:r>
              <a:rPr lang="en-US" dirty="0"/>
              <a:t>﻿ Non-protected control structures include:</a:t>
            </a:r>
          </a:p>
          <a:p>
            <a:pPr lvl="1"/>
            <a:r>
              <a:rPr lang="en-US" dirty="0"/>
              <a:t>Shared EPT tree</a:t>
            </a:r>
          </a:p>
          <a:p>
            <a:pPr lvl="1"/>
            <a:r>
              <a:rPr lang="en-US" dirty="0"/>
              <a:t>Posted interrupt descriptor</a:t>
            </a:r>
          </a:p>
          <a:p>
            <a:endParaRPr lang="en-US" dirty="0"/>
          </a:p>
        </p:txBody>
      </p:sp>
    </p:spTree>
    <p:extLst>
      <p:ext uri="{BB962C8B-B14F-4D97-AF65-F5344CB8AC3E}">
        <p14:creationId xmlns:p14="http://schemas.microsoft.com/office/powerpoint/2010/main" val="612543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0F69-3044-4670-37D7-39E719839909}"/>
              </a:ext>
            </a:extLst>
          </p:cNvPr>
          <p:cNvSpPr>
            <a:spLocks noGrp="1"/>
          </p:cNvSpPr>
          <p:nvPr>
            <p:ph type="title"/>
          </p:nvPr>
        </p:nvSpPr>
        <p:spPr>
          <a:xfrm>
            <a:off x="838200" y="-283386"/>
            <a:ext cx="10515600" cy="1325563"/>
          </a:xfrm>
        </p:spPr>
        <p:txBody>
          <a:bodyPr/>
          <a:lstStyle/>
          <a:p>
            <a:r>
              <a:rPr lang="en-US" i="1" dirty="0"/>
              <a:t>REMOTE ATTESTATION</a:t>
            </a:r>
            <a:endParaRPr lang="en-US" dirty="0"/>
          </a:p>
        </p:txBody>
      </p:sp>
      <p:sp>
        <p:nvSpPr>
          <p:cNvPr id="3" name="Content Placeholder 2">
            <a:extLst>
              <a:ext uri="{FF2B5EF4-FFF2-40B4-BE49-F238E27FC236}">
                <a16:creationId xmlns:a16="http://schemas.microsoft.com/office/drawing/2014/main" id="{E1111FA2-1DAA-76DE-422D-5E618FB4AC2B}"/>
              </a:ext>
            </a:extLst>
          </p:cNvPr>
          <p:cNvSpPr>
            <a:spLocks noGrp="1"/>
          </p:cNvSpPr>
          <p:nvPr>
            <p:ph idx="1"/>
          </p:nvPr>
        </p:nvSpPr>
        <p:spPr>
          <a:xfrm>
            <a:off x="838200" y="3067455"/>
            <a:ext cx="10515600" cy="3547354"/>
          </a:xfrm>
        </p:spPr>
        <p:txBody>
          <a:bodyPr>
            <a:normAutofit fontScale="85000" lnSpcReduction="20000"/>
          </a:bodyPr>
          <a:lstStyle/>
          <a:p>
            <a:r>
              <a:rPr lang="en-US" dirty="0"/>
              <a:t>﻿Guest TD invokes TDCALL(TDG.MR.REPORT) function to request the Intel TDX module to generate an integrity-protected </a:t>
            </a:r>
            <a:r>
              <a:rPr lang="en-US" b="1" dirty="0"/>
              <a:t>TDREPORT</a:t>
            </a:r>
          </a:p>
          <a:p>
            <a:r>
              <a:rPr lang="en-US" dirty="0"/>
              <a:t>What items included in </a:t>
            </a:r>
            <a:r>
              <a:rPr lang="en-US" b="1" dirty="0"/>
              <a:t>TDREPORT</a:t>
            </a:r>
            <a:r>
              <a:rPr lang="en-US" dirty="0"/>
              <a:t>?</a:t>
            </a:r>
          </a:p>
          <a:p>
            <a:pPr lvl="1"/>
            <a:r>
              <a:rPr lang="en-US" dirty="0"/>
              <a:t>﻿TD’s measurements, the Intel TDX module’s measurements</a:t>
            </a:r>
          </a:p>
          <a:p>
            <a:pPr lvl="1"/>
            <a:r>
              <a:rPr lang="en-US" dirty="0"/>
              <a:t>value provided by the guest TD software (﻿asymmetric key)</a:t>
            </a:r>
          </a:p>
          <a:p>
            <a:r>
              <a:rPr lang="en-US" dirty="0"/>
              <a:t>Intel SGX Quoting Enclave, uses a new ENCLU inst,EVERIFYREPORT2, to check the </a:t>
            </a:r>
            <a:r>
              <a:rPr lang="en-US" b="1" dirty="0"/>
              <a:t>integrity</a:t>
            </a:r>
            <a:r>
              <a:rPr lang="en-US" dirty="0"/>
              <a:t> </a:t>
            </a:r>
            <a:r>
              <a:rPr lang="en-US" b="1" dirty="0"/>
              <a:t>of</a:t>
            </a:r>
            <a:r>
              <a:rPr lang="en-US" dirty="0"/>
              <a:t> </a:t>
            </a:r>
            <a:r>
              <a:rPr lang="en-US" b="1" dirty="0"/>
              <a:t>TDREPORT</a:t>
            </a:r>
          </a:p>
          <a:p>
            <a:r>
              <a:rPr lang="en-US" dirty="0"/>
              <a:t>﻿﻿To create a remotely verifiable attestation, the TDREPORT_STRUCT should be </a:t>
            </a:r>
            <a:r>
              <a:rPr lang="en-US" b="1" dirty="0"/>
              <a:t>converted into a Quote </a:t>
            </a:r>
            <a:r>
              <a:rPr lang="en-US" dirty="0"/>
              <a:t>signed by a certified Quote signing key</a:t>
            </a:r>
          </a:p>
          <a:p>
            <a:r>
              <a:rPr lang="en-US" dirty="0"/>
              <a:t>If it passes, the Quoting Enclave can use a certified quote signing key to sign a quote</a:t>
            </a:r>
          </a:p>
        </p:txBody>
      </p:sp>
      <p:pic>
        <p:nvPicPr>
          <p:cNvPr id="4" name="Picture 3">
            <a:extLst>
              <a:ext uri="{FF2B5EF4-FFF2-40B4-BE49-F238E27FC236}">
                <a16:creationId xmlns:a16="http://schemas.microsoft.com/office/drawing/2014/main" id="{2BC53639-6838-6710-204C-4A6CB5B65502}"/>
              </a:ext>
            </a:extLst>
          </p:cNvPr>
          <p:cNvPicPr>
            <a:picLocks noChangeAspect="1"/>
          </p:cNvPicPr>
          <p:nvPr/>
        </p:nvPicPr>
        <p:blipFill>
          <a:blip r:embed="rId2"/>
          <a:stretch>
            <a:fillRect/>
          </a:stretch>
        </p:blipFill>
        <p:spPr>
          <a:xfrm>
            <a:off x="0" y="801372"/>
            <a:ext cx="12192000" cy="2181316"/>
          </a:xfrm>
          <a:prstGeom prst="rect">
            <a:avLst/>
          </a:prstGeom>
        </p:spPr>
      </p:pic>
    </p:spTree>
    <p:extLst>
      <p:ext uri="{BB962C8B-B14F-4D97-AF65-F5344CB8AC3E}">
        <p14:creationId xmlns:p14="http://schemas.microsoft.com/office/powerpoint/2010/main" val="2878686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16E7-6411-8D28-87B6-3AD8558777C8}"/>
              </a:ext>
            </a:extLst>
          </p:cNvPr>
          <p:cNvSpPr>
            <a:spLocks noGrp="1"/>
          </p:cNvSpPr>
          <p:nvPr>
            <p:ph type="title"/>
          </p:nvPr>
        </p:nvSpPr>
        <p:spPr>
          <a:xfrm>
            <a:off x="838200" y="-358293"/>
            <a:ext cx="10515600" cy="1325563"/>
          </a:xfrm>
        </p:spPr>
        <p:txBody>
          <a:bodyPr/>
          <a:lstStyle/>
          <a:p>
            <a:r>
              <a:rPr lang="en-US" dirty="0"/>
              <a:t>TDREPORT generated by TDG.MR.REPORT</a:t>
            </a:r>
          </a:p>
        </p:txBody>
      </p:sp>
      <p:pic>
        <p:nvPicPr>
          <p:cNvPr id="4" name="Content Placeholder 3">
            <a:extLst>
              <a:ext uri="{FF2B5EF4-FFF2-40B4-BE49-F238E27FC236}">
                <a16:creationId xmlns:a16="http://schemas.microsoft.com/office/drawing/2014/main" id="{34A4A5F2-B72C-2B59-6766-977E176AEE96}"/>
              </a:ext>
            </a:extLst>
          </p:cNvPr>
          <p:cNvPicPr>
            <a:picLocks noGrp="1" noChangeAspect="1"/>
          </p:cNvPicPr>
          <p:nvPr>
            <p:ph idx="1"/>
          </p:nvPr>
        </p:nvPicPr>
        <p:blipFill>
          <a:blip r:embed="rId2"/>
          <a:stretch>
            <a:fillRect/>
          </a:stretch>
        </p:blipFill>
        <p:spPr>
          <a:xfrm>
            <a:off x="5611929" y="1426971"/>
            <a:ext cx="5622535" cy="3335117"/>
          </a:xfrm>
          <a:prstGeom prst="rect">
            <a:avLst/>
          </a:prstGeom>
        </p:spPr>
      </p:pic>
      <p:pic>
        <p:nvPicPr>
          <p:cNvPr id="5" name="Picture 4">
            <a:extLst>
              <a:ext uri="{FF2B5EF4-FFF2-40B4-BE49-F238E27FC236}">
                <a16:creationId xmlns:a16="http://schemas.microsoft.com/office/drawing/2014/main" id="{6804E75C-41E1-11F0-555D-9D0A4C1840A0}"/>
              </a:ext>
            </a:extLst>
          </p:cNvPr>
          <p:cNvPicPr>
            <a:picLocks noChangeAspect="1"/>
          </p:cNvPicPr>
          <p:nvPr/>
        </p:nvPicPr>
        <p:blipFill>
          <a:blip r:embed="rId3"/>
          <a:stretch>
            <a:fillRect/>
          </a:stretch>
        </p:blipFill>
        <p:spPr>
          <a:xfrm>
            <a:off x="-36314" y="897036"/>
            <a:ext cx="5648243" cy="4324754"/>
          </a:xfrm>
          <a:prstGeom prst="rect">
            <a:avLst/>
          </a:prstGeom>
        </p:spPr>
      </p:pic>
    </p:spTree>
    <p:extLst>
      <p:ext uri="{BB962C8B-B14F-4D97-AF65-F5344CB8AC3E}">
        <p14:creationId xmlns:p14="http://schemas.microsoft.com/office/powerpoint/2010/main" val="1668025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A456-6A53-9717-3288-0107C4E306A7}"/>
              </a:ext>
            </a:extLst>
          </p:cNvPr>
          <p:cNvSpPr>
            <a:spLocks noGrp="1"/>
          </p:cNvSpPr>
          <p:nvPr>
            <p:ph type="title"/>
          </p:nvPr>
        </p:nvSpPr>
        <p:spPr/>
        <p:txBody>
          <a:bodyPr/>
          <a:lstStyle/>
          <a:p>
            <a:r>
              <a:rPr lang="en-US" dirty="0"/>
              <a:t>﻿MRTD: Build-Time Measurement Register</a:t>
            </a:r>
          </a:p>
        </p:txBody>
      </p:sp>
      <p:sp>
        <p:nvSpPr>
          <p:cNvPr id="3" name="Content Placeholder 2">
            <a:extLst>
              <a:ext uri="{FF2B5EF4-FFF2-40B4-BE49-F238E27FC236}">
                <a16:creationId xmlns:a16="http://schemas.microsoft.com/office/drawing/2014/main" id="{A6F5F184-3D5A-0D4E-C348-5A266C1C1BFA}"/>
              </a:ext>
            </a:extLst>
          </p:cNvPr>
          <p:cNvSpPr>
            <a:spLocks noGrp="1"/>
          </p:cNvSpPr>
          <p:nvPr>
            <p:ph idx="1"/>
          </p:nvPr>
        </p:nvSpPr>
        <p:spPr/>
        <p:txBody>
          <a:bodyPr>
            <a:normAutofit fontScale="70000" lnSpcReduction="20000"/>
          </a:bodyPr>
          <a:lstStyle/>
          <a:p>
            <a:r>
              <a:rPr lang="en-US" dirty="0"/>
              <a:t>﻿The Intel TDX module measures the TD during the build process. The measurement register TDCS.MRTD is a SHA384 digest of the build process, designed as follows:</a:t>
            </a:r>
          </a:p>
          <a:p>
            <a:r>
              <a:rPr lang="en-US" b="1" dirty="0"/>
              <a:t>TDH.MNG.INIT </a:t>
            </a:r>
            <a:r>
              <a:rPr lang="en-US" dirty="0"/>
              <a:t>begins the process by initializing the digest.</a:t>
            </a:r>
          </a:p>
          <a:p>
            <a:r>
              <a:rPr lang="en-US" b="1" dirty="0"/>
              <a:t>TDH.MEM.PAGE.ADD </a:t>
            </a:r>
            <a:r>
              <a:rPr lang="en-US" dirty="0"/>
              <a:t>adds a TD private page to the TD and inserts its properties (GPA) into the MRTD digest calculation.</a:t>
            </a:r>
          </a:p>
          <a:p>
            <a:r>
              <a:rPr lang="en-US" dirty="0"/>
              <a:t>Control structure pages (TDR, TDCX and TDVPR) and Secure EPT pages </a:t>
            </a:r>
            <a:r>
              <a:rPr lang="en-US" b="1" dirty="0"/>
              <a:t>are not measured.</a:t>
            </a:r>
          </a:p>
          <a:p>
            <a:r>
              <a:rPr lang="en-US" dirty="0"/>
              <a:t>For pages whose data contribute to the TD, that data should be included in the TD measurement via TDH.MR.EXTEND. </a:t>
            </a:r>
          </a:p>
          <a:p>
            <a:r>
              <a:rPr lang="en-US" dirty="0"/>
              <a:t>TDH.MR.EXTEND inserts the data contained in those pages and its GPA, in 256-byte chunks, into the digest calculation. If a page will be wiped and initialized by TD code, the loader may opt not to measure the initial contents of the page with TDH.MR.EXTEND.</a:t>
            </a:r>
          </a:p>
          <a:p>
            <a:r>
              <a:rPr lang="en-US" dirty="0"/>
              <a:t>The measurement is then completed by TDH.MR.FINALIZE. </a:t>
            </a:r>
          </a:p>
          <a:p>
            <a:r>
              <a:rPr lang="en-US" dirty="0"/>
              <a:t>Once completed, further TDH.MEM.PAGE.ADDs or TDEXTENDs will fail.</a:t>
            </a:r>
          </a:p>
          <a:p>
            <a:r>
              <a:rPr lang="en-US" dirty="0"/>
              <a:t>MRTD extension by GPA uses a 128B buffer which includes the GPA and the leaf function name for uniqueness</a:t>
            </a:r>
          </a:p>
        </p:txBody>
      </p:sp>
    </p:spTree>
    <p:extLst>
      <p:ext uri="{BB962C8B-B14F-4D97-AF65-F5344CB8AC3E}">
        <p14:creationId xmlns:p14="http://schemas.microsoft.com/office/powerpoint/2010/main" val="2305389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D489C-D234-AC1A-C145-B3DBFFCD18A1}"/>
              </a:ext>
            </a:extLst>
          </p:cNvPr>
          <p:cNvSpPr>
            <a:spLocks noGrp="1"/>
          </p:cNvSpPr>
          <p:nvPr>
            <p:ph type="title"/>
          </p:nvPr>
        </p:nvSpPr>
        <p:spPr/>
        <p:txBody>
          <a:bodyPr/>
          <a:lstStyle/>
          <a:p>
            <a:r>
              <a:rPr lang="en-US" dirty="0"/>
              <a:t>﻿RTMR: Run-Time Measurement Registers</a:t>
            </a:r>
          </a:p>
        </p:txBody>
      </p:sp>
      <p:sp>
        <p:nvSpPr>
          <p:cNvPr id="3" name="Content Placeholder 2">
            <a:extLst>
              <a:ext uri="{FF2B5EF4-FFF2-40B4-BE49-F238E27FC236}">
                <a16:creationId xmlns:a16="http://schemas.microsoft.com/office/drawing/2014/main" id="{579A69EB-D1A9-803C-C0A9-E233B50419D5}"/>
              </a:ext>
            </a:extLst>
          </p:cNvPr>
          <p:cNvSpPr>
            <a:spLocks noGrp="1"/>
          </p:cNvSpPr>
          <p:nvPr>
            <p:ph idx="1"/>
          </p:nvPr>
        </p:nvSpPr>
        <p:spPr/>
        <p:txBody>
          <a:bodyPr>
            <a:normAutofit lnSpcReduction="10000"/>
          </a:bodyPr>
          <a:lstStyle/>
          <a:p>
            <a:r>
              <a:rPr lang="en-US" dirty="0"/>
              <a:t>The RTMR array is initialized to zero on build, and it can be extended at run-time by the guest TD using the TDCALL(TDG.MR.RTMR.EXTEND) leaf. </a:t>
            </a:r>
          </a:p>
          <a:p>
            <a:r>
              <a:rPr lang="en-US" dirty="0"/>
              <a:t>The syntax of the RTMR registers is designed to be similar to that of TPM PCRs, where a register’s value after TDG.MR.RTMR.EXTEND(index=</a:t>
            </a:r>
            <a:r>
              <a:rPr lang="en-US" dirty="0" err="1"/>
              <a:t>i</a:t>
            </a:r>
            <a:r>
              <a:rPr lang="en-US" dirty="0"/>
              <a:t>, value=x) is:</a:t>
            </a:r>
          </a:p>
          <a:p>
            <a:pPr marL="0" indent="0">
              <a:buNone/>
            </a:pPr>
            <a:r>
              <a:rPr lang="en-US" dirty="0"/>
              <a:t>	RTMR[</a:t>
            </a:r>
            <a:r>
              <a:rPr lang="en-US" dirty="0" err="1"/>
              <a:t>i</a:t>
            </a:r>
            <a:r>
              <a:rPr lang="en-US" dirty="0"/>
              <a:t>] = SHA384(RTMR[</a:t>
            </a:r>
            <a:r>
              <a:rPr lang="en-US" dirty="0" err="1"/>
              <a:t>i</a:t>
            </a:r>
            <a:r>
              <a:rPr lang="en-US" dirty="0"/>
              <a:t>] || x);</a:t>
            </a:r>
          </a:p>
          <a:p>
            <a:r>
              <a:rPr lang="en-US" dirty="0"/>
              <a:t>Four RTMR registers are provided.</a:t>
            </a:r>
          </a:p>
          <a:p>
            <a:r>
              <a:rPr lang="en-US" dirty="0"/>
              <a:t>Typical expected usage is for TPM emulation during guest TD OS secure boot by the VBIOS</a:t>
            </a:r>
          </a:p>
        </p:txBody>
      </p:sp>
    </p:spTree>
    <p:extLst>
      <p:ext uri="{BB962C8B-B14F-4D97-AF65-F5344CB8AC3E}">
        <p14:creationId xmlns:p14="http://schemas.microsoft.com/office/powerpoint/2010/main" val="2303309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B012-480D-F46B-9157-4004775B9A66}"/>
              </a:ext>
            </a:extLst>
          </p:cNvPr>
          <p:cNvSpPr>
            <a:spLocks noGrp="1"/>
          </p:cNvSpPr>
          <p:nvPr>
            <p:ph type="title"/>
          </p:nvPr>
        </p:nvSpPr>
        <p:spPr/>
        <p:txBody>
          <a:bodyPr/>
          <a:lstStyle/>
          <a:p>
            <a:r>
              <a:rPr lang="en-US" i="1" dirty="0"/>
              <a:t>REMOTE ATTESTATION</a:t>
            </a:r>
            <a:endParaRPr lang="en-US" dirty="0"/>
          </a:p>
        </p:txBody>
      </p:sp>
      <p:sp>
        <p:nvSpPr>
          <p:cNvPr id="3" name="Content Placeholder 2">
            <a:extLst>
              <a:ext uri="{FF2B5EF4-FFF2-40B4-BE49-F238E27FC236}">
                <a16:creationId xmlns:a16="http://schemas.microsoft.com/office/drawing/2014/main" id="{DD35A0F0-E6B7-B5CA-A859-C1B6A56145BF}"/>
              </a:ext>
            </a:extLst>
          </p:cNvPr>
          <p:cNvSpPr>
            <a:spLocks noGrp="1"/>
          </p:cNvSpPr>
          <p:nvPr>
            <p:ph idx="1"/>
          </p:nvPr>
        </p:nvSpPr>
        <p:spPr/>
        <p:txBody>
          <a:bodyPr>
            <a:normAutofit fontScale="85000" lnSpcReduction="20000"/>
          </a:bodyPr>
          <a:lstStyle/>
          <a:p>
            <a:r>
              <a:rPr lang="en-US" dirty="0"/>
              <a:t>The Intel TDX ISA provides support for enabling the Intel TDX module to create TDREPORT structure</a:t>
            </a:r>
          </a:p>
          <a:p>
            <a:endParaRPr lang="en-US" dirty="0"/>
          </a:p>
          <a:p>
            <a:r>
              <a:rPr lang="en-US" dirty="0"/>
              <a:t>TDMR: </a:t>
            </a:r>
            <a:r>
              <a:rPr lang="en-US" i="1" dirty="0"/>
              <a:t>TD-measurement register, a </a:t>
            </a:r>
            <a:r>
              <a:rPr lang="en-US" b="1" i="1" dirty="0"/>
              <a:t>static measurement</a:t>
            </a:r>
            <a:r>
              <a:rPr lang="en-US" b="1" dirty="0"/>
              <a:t> </a:t>
            </a:r>
            <a:r>
              <a:rPr lang="en-US" b="1" i="1" dirty="0"/>
              <a:t>register </a:t>
            </a:r>
          </a:p>
          <a:p>
            <a:pPr lvl="1"/>
            <a:r>
              <a:rPr lang="en-US" i="1" dirty="0"/>
              <a:t>TDX module Extends TDMR with the measurements of the initial pages added to the TD along with metadata associated with pages</a:t>
            </a:r>
            <a:endParaRPr lang="en-US" dirty="0"/>
          </a:p>
          <a:p>
            <a:endParaRPr lang="en-US" dirty="0"/>
          </a:p>
          <a:p>
            <a:r>
              <a:rPr lang="en-US" dirty="0"/>
              <a:t>RTMR: </a:t>
            </a:r>
            <a:r>
              <a:rPr lang="en-US" b="1" dirty="0"/>
              <a:t>runtime</a:t>
            </a:r>
            <a:r>
              <a:rPr lang="en-US" dirty="0"/>
              <a:t>-extendable-measurement registers</a:t>
            </a:r>
          </a:p>
          <a:p>
            <a:pPr lvl="1"/>
            <a:r>
              <a:rPr lang="en-US" i="1" dirty="0"/>
              <a:t>It would be extended by the code in the TD with measurements of additional code</a:t>
            </a:r>
            <a:r>
              <a:rPr lang="en-US" dirty="0"/>
              <a:t> </a:t>
            </a:r>
            <a:r>
              <a:rPr lang="en-US" i="1" dirty="0"/>
              <a:t>and data at runtime.</a:t>
            </a:r>
          </a:p>
          <a:p>
            <a:pPr lvl="1"/>
            <a:endParaRPr lang="en-US" i="1" dirty="0"/>
          </a:p>
          <a:p>
            <a:r>
              <a:rPr lang="en-US" i="1" dirty="0"/>
              <a:t>Use an Elliptic-Curve-Digital-Signature-Algorithm (ECDSA)-based, asymmetric-attestation key representing the Intel-TDX-TCB version in order to sign an assertion (a Quote) with the information listed above</a:t>
            </a:r>
            <a:endParaRPr lang="en-US" dirty="0"/>
          </a:p>
          <a:p>
            <a:pPr lvl="1"/>
            <a:endParaRPr lang="en-US" dirty="0"/>
          </a:p>
        </p:txBody>
      </p:sp>
    </p:spTree>
    <p:extLst>
      <p:ext uri="{BB962C8B-B14F-4D97-AF65-F5344CB8AC3E}">
        <p14:creationId xmlns:p14="http://schemas.microsoft.com/office/powerpoint/2010/main" val="3626961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4E9C7-5C4B-AD19-96A9-78436AAB66EF}"/>
              </a:ext>
            </a:extLst>
          </p:cNvPr>
          <p:cNvSpPr>
            <a:spLocks noGrp="1"/>
          </p:cNvSpPr>
          <p:nvPr>
            <p:ph type="title"/>
          </p:nvPr>
        </p:nvSpPr>
        <p:spPr>
          <a:xfrm>
            <a:off x="-435015" y="434573"/>
            <a:ext cx="4520878" cy="1325563"/>
          </a:xfrm>
        </p:spPr>
        <p:txBody>
          <a:bodyPr>
            <a:normAutofit fontScale="90000"/>
          </a:bodyPr>
          <a:lstStyle/>
          <a:p>
            <a:pPr algn="ctr"/>
            <a:r>
              <a:rPr lang="en-US" dirty="0"/>
              <a:t>Intel SGX</a:t>
            </a:r>
            <a:br>
              <a:rPr lang="en-US" dirty="0"/>
            </a:br>
            <a:r>
              <a:rPr lang="en-US" dirty="0"/>
              <a:t>+</a:t>
            </a:r>
            <a:br>
              <a:rPr lang="en-US" dirty="0"/>
            </a:br>
            <a:r>
              <a:rPr lang="en-US" dirty="0"/>
              <a:t>TDX</a:t>
            </a:r>
          </a:p>
        </p:txBody>
      </p:sp>
      <p:sp>
        <p:nvSpPr>
          <p:cNvPr id="3" name="Content Placeholder 2">
            <a:extLst>
              <a:ext uri="{FF2B5EF4-FFF2-40B4-BE49-F238E27FC236}">
                <a16:creationId xmlns:a16="http://schemas.microsoft.com/office/drawing/2014/main" id="{4E3D85D6-7272-E975-B34A-2402220CD187}"/>
              </a:ext>
            </a:extLst>
          </p:cNvPr>
          <p:cNvSpPr>
            <a:spLocks noGrp="1"/>
          </p:cNvSpPr>
          <p:nvPr>
            <p:ph idx="1"/>
          </p:nvPr>
        </p:nvSpPr>
        <p:spPr>
          <a:xfrm>
            <a:off x="838200" y="3429000"/>
            <a:ext cx="10515600" cy="3126392"/>
          </a:xfrm>
        </p:spPr>
        <p:txBody>
          <a:bodyPr/>
          <a:lstStyle/>
          <a:p>
            <a:r>
              <a:rPr lang="en-US" i="1" dirty="0"/>
              <a:t>The Intel-TDX utilizes an Intel-SGX enclave, called the TD-quoting enclave, to generate the remote attestation for a TD (6-9)</a:t>
            </a:r>
            <a:endParaRPr lang="en-US" dirty="0"/>
          </a:p>
          <a:p>
            <a:r>
              <a:rPr lang="en-US" i="1" dirty="0"/>
              <a:t>a new instruction, SEAMREPORT, to be invoked only by</a:t>
            </a:r>
            <a:r>
              <a:rPr lang="en-US" dirty="0"/>
              <a:t> </a:t>
            </a:r>
            <a:r>
              <a:rPr lang="en-US" i="1" dirty="0"/>
              <a:t>Intel-TDX module and create an evidence structure that is cryptographically bound to the platform hardware (3,4)</a:t>
            </a:r>
            <a:endParaRPr lang="en-US" dirty="0"/>
          </a:p>
        </p:txBody>
      </p:sp>
      <p:pic>
        <p:nvPicPr>
          <p:cNvPr id="5" name="Content Placeholder 3" descr="Graphical user interface, diagram, application&#10;&#10;Description automatically generated">
            <a:extLst>
              <a:ext uri="{FF2B5EF4-FFF2-40B4-BE49-F238E27FC236}">
                <a16:creationId xmlns:a16="http://schemas.microsoft.com/office/drawing/2014/main" id="{AA5F3A11-9E08-F717-6DAC-3B66CE7779FD}"/>
              </a:ext>
            </a:extLst>
          </p:cNvPr>
          <p:cNvPicPr>
            <a:picLocks noChangeAspect="1"/>
          </p:cNvPicPr>
          <p:nvPr/>
        </p:nvPicPr>
        <p:blipFill>
          <a:blip r:embed="rId2"/>
          <a:stretch>
            <a:fillRect/>
          </a:stretch>
        </p:blipFill>
        <p:spPr>
          <a:xfrm>
            <a:off x="3029839" y="168085"/>
            <a:ext cx="6947538" cy="312639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Tree>
    <p:extLst>
      <p:ext uri="{BB962C8B-B14F-4D97-AF65-F5344CB8AC3E}">
        <p14:creationId xmlns:p14="http://schemas.microsoft.com/office/powerpoint/2010/main" val="3714670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4E9C7-5C4B-AD19-96A9-78436AAB66EF}"/>
              </a:ext>
            </a:extLst>
          </p:cNvPr>
          <p:cNvSpPr>
            <a:spLocks noGrp="1"/>
          </p:cNvSpPr>
          <p:nvPr>
            <p:ph type="title"/>
          </p:nvPr>
        </p:nvSpPr>
        <p:spPr>
          <a:xfrm>
            <a:off x="838199" y="537883"/>
            <a:ext cx="4783697" cy="735332"/>
          </a:xfrm>
        </p:spPr>
        <p:txBody>
          <a:bodyPr anchor="b">
            <a:normAutofit/>
          </a:bodyPr>
          <a:lstStyle/>
          <a:p>
            <a:r>
              <a:rPr lang="en-US" sz="4000" dirty="0"/>
              <a:t>Intel SGX + TDX</a:t>
            </a:r>
          </a:p>
        </p:txBody>
      </p:sp>
      <p:sp>
        <p:nvSpPr>
          <p:cNvPr id="3" name="Content Placeholder 2">
            <a:extLst>
              <a:ext uri="{FF2B5EF4-FFF2-40B4-BE49-F238E27FC236}">
                <a16:creationId xmlns:a16="http://schemas.microsoft.com/office/drawing/2014/main" id="{4E3D85D6-7272-E975-B34A-2402220CD187}"/>
              </a:ext>
            </a:extLst>
          </p:cNvPr>
          <p:cNvSpPr>
            <a:spLocks noGrp="1"/>
          </p:cNvSpPr>
          <p:nvPr>
            <p:ph idx="1"/>
          </p:nvPr>
        </p:nvSpPr>
        <p:spPr>
          <a:xfrm>
            <a:off x="838199" y="1608881"/>
            <a:ext cx="5257801" cy="4511025"/>
          </a:xfrm>
        </p:spPr>
        <p:txBody>
          <a:bodyPr>
            <a:normAutofit/>
          </a:bodyPr>
          <a:lstStyle/>
          <a:p>
            <a:r>
              <a:rPr lang="en-US" i="1" dirty="0"/>
              <a:t>Intel® Software Guard Extensions Data Center Attestation Primitives (Intel® SGX DCAP), to help certify TD-quoting</a:t>
            </a:r>
            <a:r>
              <a:rPr lang="en-US" dirty="0"/>
              <a:t> </a:t>
            </a:r>
            <a:r>
              <a:rPr lang="en-US" i="1" dirty="0"/>
              <a:t>Enclaves with a certificate chain rooted to an Intel-issued certificate.</a:t>
            </a:r>
          </a:p>
          <a:p>
            <a:r>
              <a:rPr lang="en-US" i="1" dirty="0"/>
              <a:t>Intel-provided enclave called the Provisioning-Certification Enclave (PCE), which is designed to act as a local, Certificate Authority for local TD-quoting Enclaves</a:t>
            </a:r>
            <a:endParaRPr lang="en-US" dirty="0"/>
          </a:p>
          <a:p>
            <a:endParaRPr lang="en-US" dirty="0"/>
          </a:p>
        </p:txBody>
      </p:sp>
      <p:pic>
        <p:nvPicPr>
          <p:cNvPr id="4" name="Picture 3" descr="Diagram&#10;&#10;Description automatically generated">
            <a:extLst>
              <a:ext uri="{FF2B5EF4-FFF2-40B4-BE49-F238E27FC236}">
                <a16:creationId xmlns:a16="http://schemas.microsoft.com/office/drawing/2014/main" id="{1E619066-C0FA-DF57-4119-A5F265C1ACE6}"/>
              </a:ext>
            </a:extLst>
          </p:cNvPr>
          <p:cNvPicPr>
            <a:picLocks noChangeAspect="1"/>
          </p:cNvPicPr>
          <p:nvPr/>
        </p:nvPicPr>
        <p:blipFill>
          <a:blip r:embed="rId2"/>
          <a:stretch>
            <a:fillRect/>
          </a:stretch>
        </p:blipFill>
        <p:spPr>
          <a:xfrm>
            <a:off x="6677680" y="960927"/>
            <a:ext cx="5365375" cy="4936145"/>
          </a:xfrm>
          <a:prstGeom prst="rect">
            <a:avLst/>
          </a:prstGeom>
        </p:spPr>
      </p:pic>
    </p:spTree>
    <p:extLst>
      <p:ext uri="{BB962C8B-B14F-4D97-AF65-F5344CB8AC3E}">
        <p14:creationId xmlns:p14="http://schemas.microsoft.com/office/powerpoint/2010/main" val="3046292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A84F-6DC6-026D-3076-F177175704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216840-C326-4B0E-014F-E971EC00FD65}"/>
              </a:ext>
            </a:extLst>
          </p:cNvPr>
          <p:cNvSpPr>
            <a:spLocks noGrp="1"/>
          </p:cNvSpPr>
          <p:nvPr>
            <p:ph idx="1"/>
          </p:nvPr>
        </p:nvSpPr>
        <p:spPr/>
        <p:txBody>
          <a:bodyPr>
            <a:normAutofit fontScale="92500" lnSpcReduction="10000"/>
          </a:bodyPr>
          <a:lstStyle/>
          <a:p>
            <a:r>
              <a:rPr lang="en-US" dirty="0"/>
              <a:t>﻿TD attestation is initiated from inside the TD by calling TDG.MR.REPORT and specifying a REPORTDATA value.</a:t>
            </a:r>
          </a:p>
          <a:p>
            <a:endParaRPr lang="en-US" dirty="0"/>
          </a:p>
          <a:p>
            <a:r>
              <a:rPr lang="en-US" dirty="0"/>
              <a:t>TDG.MR.REPORT creates a TDREPORT_STRUCT structure containing the TD measurements, initial configuration of the TD</a:t>
            </a:r>
          </a:p>
          <a:p>
            <a:endParaRPr lang="en-US" dirty="0"/>
          </a:p>
          <a:p>
            <a:r>
              <a:rPr lang="en-US" dirty="0"/>
              <a:t>that was locked at finalization (TDH.MR.FINALIZE), the Intel TDX module measurements, and the REPORTDATA value.</a:t>
            </a:r>
          </a:p>
          <a:p>
            <a:endParaRPr lang="en-US" dirty="0"/>
          </a:p>
          <a:p>
            <a:r>
              <a:rPr lang="en-US" dirty="0"/>
              <a:t>TDREPORT_STRUCT structure and TDG.MR.REPORT are detailed in the [TDX Module ABI]</a:t>
            </a:r>
          </a:p>
        </p:txBody>
      </p:sp>
    </p:spTree>
    <p:extLst>
      <p:ext uri="{BB962C8B-B14F-4D97-AF65-F5344CB8AC3E}">
        <p14:creationId xmlns:p14="http://schemas.microsoft.com/office/powerpoint/2010/main" val="195654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5035-B9A5-E2AA-349B-F4D06D671C67}"/>
              </a:ext>
            </a:extLst>
          </p:cNvPr>
          <p:cNvSpPr>
            <a:spLocks noGrp="1"/>
          </p:cNvSpPr>
          <p:nvPr>
            <p:ph type="title"/>
          </p:nvPr>
        </p:nvSpPr>
        <p:spPr/>
        <p:txBody>
          <a:bodyPr/>
          <a:lstStyle/>
          <a:p>
            <a:r>
              <a:rPr lang="en-US" dirty="0"/>
              <a:t>New CPU mode for TDX	</a:t>
            </a:r>
          </a:p>
        </p:txBody>
      </p:sp>
      <p:pic>
        <p:nvPicPr>
          <p:cNvPr id="4" name="Content Placeholder 3">
            <a:extLst>
              <a:ext uri="{FF2B5EF4-FFF2-40B4-BE49-F238E27FC236}">
                <a16:creationId xmlns:a16="http://schemas.microsoft.com/office/drawing/2014/main" id="{97887156-CF16-F7A2-87B6-69D709B399AA}"/>
              </a:ext>
            </a:extLst>
          </p:cNvPr>
          <p:cNvPicPr>
            <a:picLocks noGrp="1" noChangeAspect="1"/>
          </p:cNvPicPr>
          <p:nvPr>
            <p:ph idx="1"/>
          </p:nvPr>
        </p:nvPicPr>
        <p:blipFill>
          <a:blip r:embed="rId2"/>
          <a:stretch>
            <a:fillRect/>
          </a:stretch>
        </p:blipFill>
        <p:spPr>
          <a:xfrm>
            <a:off x="3131245" y="1370401"/>
            <a:ext cx="6234309" cy="3154576"/>
          </a:xfrm>
          <a:prstGeom prst="rect">
            <a:avLst/>
          </a:prstGeom>
        </p:spPr>
      </p:pic>
      <p:sp>
        <p:nvSpPr>
          <p:cNvPr id="5" name="TextBox 4">
            <a:extLst>
              <a:ext uri="{FF2B5EF4-FFF2-40B4-BE49-F238E27FC236}">
                <a16:creationId xmlns:a16="http://schemas.microsoft.com/office/drawing/2014/main" id="{01FC4FCA-D16B-6BC2-EFFB-12DE45D6B3C0}"/>
              </a:ext>
            </a:extLst>
          </p:cNvPr>
          <p:cNvSpPr txBox="1"/>
          <p:nvPr/>
        </p:nvSpPr>
        <p:spPr>
          <a:xfrm>
            <a:off x="838200" y="4524977"/>
            <a:ext cx="10820400" cy="2308324"/>
          </a:xfrm>
          <a:prstGeom prst="rect">
            <a:avLst/>
          </a:prstGeom>
          <a:noFill/>
        </p:spPr>
        <p:txBody>
          <a:bodyPr wrap="square">
            <a:spAutoFit/>
          </a:bodyPr>
          <a:lstStyle/>
          <a:p>
            <a:pPr marL="285750" indent="-285750">
              <a:buFont typeface="Arial" panose="020B0604020202020204" pitchFamily="34" charset="0"/>
              <a:buChar char="•"/>
            </a:pPr>
            <a:r>
              <a:rPr lang="en-US" sz="2400" b="1" dirty="0"/>
              <a:t>SEAM</a:t>
            </a:r>
            <a:r>
              <a:rPr lang="en-US" sz="2400" dirty="0"/>
              <a:t> mode (physical): TDX modules run as SEAM mode privilege. The module  Host an Intel-provided, digitally signed, but not encrypted, security-services module.</a:t>
            </a:r>
          </a:p>
          <a:p>
            <a:pPr marL="285750" indent="-285750">
              <a:buFont typeface="Arial" panose="020B0604020202020204" pitchFamily="34" charset="0"/>
              <a:buChar char="•"/>
            </a:pPr>
            <a:r>
              <a:rPr lang="en-US" sz="2400" b="1" dirty="0"/>
              <a:t>TDX Root Mode </a:t>
            </a:r>
            <a:r>
              <a:rPr lang="en-US" sz="2400" dirty="0"/>
              <a:t>and</a:t>
            </a:r>
            <a:r>
              <a:rPr lang="en-US" sz="2400" b="1" dirty="0"/>
              <a:t> TDX Non-Root Model: </a:t>
            </a:r>
            <a:r>
              <a:rPr lang="en-US" sz="2400" dirty="0"/>
              <a:t>Two main new </a:t>
            </a:r>
            <a:r>
              <a:rPr lang="en-US" sz="2400" b="1" dirty="0"/>
              <a:t>logical modes </a:t>
            </a:r>
            <a:r>
              <a:rPr lang="en-US" sz="2400" dirty="0"/>
              <a:t>of operation </a:t>
            </a:r>
            <a:r>
              <a:rPr lang="en-US" sz="2400" b="1" dirty="0"/>
              <a:t>built upon the new SEAM </a:t>
            </a:r>
            <a:r>
              <a:rPr lang="en-US" sz="2400" dirty="0"/>
              <a:t>root and non-root CPU modes added to the Intel VMX architecture</a:t>
            </a:r>
          </a:p>
        </p:txBody>
      </p:sp>
    </p:spTree>
    <p:extLst>
      <p:ext uri="{BB962C8B-B14F-4D97-AF65-F5344CB8AC3E}">
        <p14:creationId xmlns:p14="http://schemas.microsoft.com/office/powerpoint/2010/main" val="478527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F126-4D8D-3607-77D3-9FCBFAD1F908}"/>
              </a:ext>
            </a:extLst>
          </p:cNvPr>
          <p:cNvSpPr>
            <a:spLocks noGrp="1"/>
          </p:cNvSpPr>
          <p:nvPr>
            <p:ph type="title"/>
          </p:nvPr>
        </p:nvSpPr>
        <p:spPr/>
        <p:txBody>
          <a:bodyPr/>
          <a:lstStyle/>
          <a:p>
            <a:r>
              <a:rPr lang="en-US" dirty="0"/>
              <a:t>Life cycle of TD</a:t>
            </a:r>
          </a:p>
        </p:txBody>
      </p:sp>
      <p:sp>
        <p:nvSpPr>
          <p:cNvPr id="3" name="Content Placeholder 2">
            <a:extLst>
              <a:ext uri="{FF2B5EF4-FFF2-40B4-BE49-F238E27FC236}">
                <a16:creationId xmlns:a16="http://schemas.microsoft.com/office/drawing/2014/main" id="{353BB95C-E709-DDAB-459B-4D40A7D4939D}"/>
              </a:ext>
            </a:extLst>
          </p:cNvPr>
          <p:cNvSpPr>
            <a:spLocks noGrp="1"/>
          </p:cNvSpPr>
          <p:nvPr>
            <p:ph idx="1"/>
          </p:nvPr>
        </p:nvSpPr>
        <p:spPr/>
        <p:txBody>
          <a:bodyPr>
            <a:normAutofit fontScale="85000" lnSpcReduction="10000"/>
          </a:bodyPr>
          <a:lstStyle/>
          <a:p>
            <a:r>
              <a:rPr lang="en-US" sz="2400" dirty="0"/>
              <a:t>﻿The host VMM can create a new guest TD by allocating and initializing a </a:t>
            </a:r>
            <a:r>
              <a:rPr lang="en-US" sz="2400" b="1" dirty="0"/>
              <a:t>TD Root (TDR) </a:t>
            </a:r>
            <a:r>
              <a:rPr lang="en-US" sz="2400" dirty="0"/>
              <a:t>control structure (KEY MANAGEMENT) </a:t>
            </a:r>
          </a:p>
          <a:p>
            <a:r>
              <a:rPr lang="en-US" sz="2400" dirty="0"/>
              <a:t>﻿host VMM assigns the TD with a memory protection</a:t>
            </a:r>
            <a:r>
              <a:rPr lang="ko-KR" altLang="en-US" sz="2400" dirty="0"/>
              <a:t> </a:t>
            </a:r>
            <a:r>
              <a:rPr lang="en-US" sz="2400" dirty="0"/>
              <a:t>key identifier, also known as a Host Key ID (HKID)</a:t>
            </a:r>
            <a:r>
              <a:rPr lang="en-US" altLang="ko-KR" sz="2400" dirty="0"/>
              <a:t>.</a:t>
            </a:r>
            <a:r>
              <a:rPr lang="ko-KR" altLang="en-US" sz="2400" dirty="0"/>
              <a:t> </a:t>
            </a:r>
            <a:r>
              <a:rPr lang="en-US" altLang="ko-KR" sz="2400" dirty="0"/>
              <a:t>﻿The HKID can be used by the multi-key total memory encryption engines (MKTMEs) to select the encryption/decryption keys </a:t>
            </a:r>
          </a:p>
          <a:p>
            <a:r>
              <a:rPr lang="en-US" sz="2400" dirty="0"/>
              <a:t>﻿Once the TD is assigned a key, the host VMM can build the </a:t>
            </a:r>
            <a:r>
              <a:rPr lang="en-US" sz="2400" b="1" dirty="0"/>
              <a:t>TD Control Structure (TDCS) </a:t>
            </a:r>
            <a:r>
              <a:rPr lang="en-US" sz="2400" dirty="0"/>
              <a:t>by adding control structure pages</a:t>
            </a:r>
          </a:p>
          <a:p>
            <a:r>
              <a:rPr lang="en-US" sz="2400" dirty="0"/>
              <a:t>﻿It can build the Secure EPT</a:t>
            </a:r>
            <a:r>
              <a:rPr lang="ko-KR" altLang="en-US" sz="2400" dirty="0"/>
              <a:t> </a:t>
            </a:r>
            <a:r>
              <a:rPr lang="en-US" sz="2400" dirty="0"/>
              <a:t>tree</a:t>
            </a:r>
            <a:r>
              <a:rPr lang="ko-KR" altLang="en-US" sz="2400" dirty="0"/>
              <a:t> </a:t>
            </a:r>
            <a:r>
              <a:rPr lang="en-US" altLang="ko-KR" sz="2400" dirty="0"/>
              <a:t>and </a:t>
            </a:r>
            <a:r>
              <a:rPr lang="en-US" sz="2400" dirty="0"/>
              <a:t>initial set of TD-private pages</a:t>
            </a:r>
            <a:r>
              <a:rPr lang="ko-KR" altLang="en-US" sz="2400" dirty="0"/>
              <a:t> </a:t>
            </a:r>
            <a:r>
              <a:rPr lang="en-US" altLang="ko-KR" sz="2400" dirty="0"/>
              <a:t>(For Virtual BIOS)</a:t>
            </a:r>
            <a:endParaRPr lang="en-US" sz="2400" dirty="0"/>
          </a:p>
          <a:p>
            <a:r>
              <a:rPr lang="en-US" sz="2400" dirty="0"/>
              <a:t>﻿These pages typically contain Virtual BIOS code and data along with some clear pages for stacks and heap.</a:t>
            </a:r>
            <a:r>
              <a:rPr lang="ko-KR" altLang="en-US" sz="2400" dirty="0"/>
              <a:t> </a:t>
            </a:r>
            <a:r>
              <a:rPr lang="en-US" sz="2400" dirty="0"/>
              <a:t>Most of the guest TD code and data is dynamically loaded at a later stage.</a:t>
            </a:r>
          </a:p>
          <a:p>
            <a:r>
              <a:rPr lang="en-US" sz="2400" dirty="0"/>
              <a:t>﻿The host VMM can then create and initialize </a:t>
            </a:r>
            <a:r>
              <a:rPr lang="en-US" sz="2400" b="1" dirty="0"/>
              <a:t>TD Virtual CPUs (VCPUs). </a:t>
            </a:r>
            <a:r>
              <a:rPr lang="en-US" sz="2400" dirty="0"/>
              <a:t>After creating, the VMM allocates a set of pages to </a:t>
            </a:r>
            <a:r>
              <a:rPr lang="en-US" sz="2400" b="1" dirty="0"/>
              <a:t>hold the VCPU state (in a structure called TDVPS)</a:t>
            </a:r>
          </a:p>
          <a:p>
            <a:r>
              <a:rPr lang="en-US" sz="2400" dirty="0"/>
              <a:t>﻿After the initial set of pages is added and extended, the VMM can finalize the TD measurement</a:t>
            </a:r>
          </a:p>
        </p:txBody>
      </p:sp>
    </p:spTree>
    <p:extLst>
      <p:ext uri="{BB962C8B-B14F-4D97-AF65-F5344CB8AC3E}">
        <p14:creationId xmlns:p14="http://schemas.microsoft.com/office/powerpoint/2010/main" val="998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9D9F1-BAFA-5296-9B38-939ED7896991}"/>
              </a:ext>
            </a:extLst>
          </p:cNvPr>
          <p:cNvSpPr>
            <a:spLocks noGrp="1"/>
          </p:cNvSpPr>
          <p:nvPr>
            <p:ph type="title"/>
          </p:nvPr>
        </p:nvSpPr>
        <p:spPr/>
        <p:txBody>
          <a:bodyPr/>
          <a:lstStyle/>
          <a:p>
            <a:r>
              <a:rPr lang="en-US" dirty="0"/>
              <a:t>Continued.. </a:t>
            </a:r>
          </a:p>
        </p:txBody>
      </p:sp>
      <p:sp>
        <p:nvSpPr>
          <p:cNvPr id="3" name="Content Placeholder 2">
            <a:extLst>
              <a:ext uri="{FF2B5EF4-FFF2-40B4-BE49-F238E27FC236}">
                <a16:creationId xmlns:a16="http://schemas.microsoft.com/office/drawing/2014/main" id="{02FBC17D-FBC2-17FF-E077-6E602A867FEE}"/>
              </a:ext>
            </a:extLst>
          </p:cNvPr>
          <p:cNvSpPr>
            <a:spLocks noGrp="1"/>
          </p:cNvSpPr>
          <p:nvPr>
            <p:ph idx="1"/>
          </p:nvPr>
        </p:nvSpPr>
        <p:spPr/>
        <p:txBody>
          <a:bodyPr>
            <a:normAutofit/>
          </a:bodyPr>
          <a:lstStyle/>
          <a:p>
            <a:r>
              <a:rPr lang="en-US" dirty="0"/>
              <a:t>﻿﻿The host VMM may enter the TD (launch the TD for the first time, or resume a previously intercepted TD execution) </a:t>
            </a:r>
          </a:p>
          <a:p>
            <a:r>
              <a:rPr lang="en-US" dirty="0"/>
              <a:t>The Intel TDX module is designed to load CPU state from the TDVPS structure and perform VM entry to go into TDX non-root mode.</a:t>
            </a:r>
          </a:p>
          <a:p>
            <a:r>
              <a:rPr lang="en-US" dirty="0"/>
              <a:t>﻿During TD lifetime, the VMM might need to dynamically control the TD and manage the resources assigned to it.</a:t>
            </a:r>
          </a:p>
          <a:p>
            <a:pPr lvl="1"/>
            <a:r>
              <a:rPr lang="en-US" dirty="0"/>
              <a:t>Adding and removing TD pages.</a:t>
            </a:r>
          </a:p>
          <a:p>
            <a:pPr lvl="1"/>
            <a:r>
              <a:rPr lang="en-US" dirty="0"/>
              <a:t>Changing page mapping sizes.</a:t>
            </a:r>
          </a:p>
          <a:p>
            <a:pPr lvl="1"/>
            <a:r>
              <a:rPr lang="en-US" dirty="0"/>
              <a:t>Reclaiming the HKIDs from a TD, and assigning them to another TD.</a:t>
            </a:r>
          </a:p>
          <a:p>
            <a:pPr lvl="1"/>
            <a:r>
              <a:rPr lang="en-US" dirty="0"/>
              <a:t>Destroying an existing TD.</a:t>
            </a:r>
          </a:p>
        </p:txBody>
      </p:sp>
    </p:spTree>
    <p:extLst>
      <p:ext uri="{BB962C8B-B14F-4D97-AF65-F5344CB8AC3E}">
        <p14:creationId xmlns:p14="http://schemas.microsoft.com/office/powerpoint/2010/main" val="3687352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9D46-8ACF-0BB5-B0CE-FC6AB86F6D01}"/>
              </a:ext>
            </a:extLst>
          </p:cNvPr>
          <p:cNvSpPr>
            <a:spLocks noGrp="1"/>
          </p:cNvSpPr>
          <p:nvPr>
            <p:ph type="title"/>
          </p:nvPr>
        </p:nvSpPr>
        <p:spPr/>
        <p:txBody>
          <a:bodyPr/>
          <a:lstStyle/>
          <a:p>
            <a:r>
              <a:rPr lang="en-US" dirty="0"/>
              <a:t>TD VCPU transitions</a:t>
            </a:r>
          </a:p>
        </p:txBody>
      </p:sp>
      <p:pic>
        <p:nvPicPr>
          <p:cNvPr id="4" name="Content Placeholder 3">
            <a:extLst>
              <a:ext uri="{FF2B5EF4-FFF2-40B4-BE49-F238E27FC236}">
                <a16:creationId xmlns:a16="http://schemas.microsoft.com/office/drawing/2014/main" id="{6B8EFA98-C11D-4E81-9548-5B8E53B41574}"/>
              </a:ext>
            </a:extLst>
          </p:cNvPr>
          <p:cNvPicPr>
            <a:picLocks noGrp="1" noChangeAspect="1"/>
          </p:cNvPicPr>
          <p:nvPr>
            <p:ph idx="1"/>
          </p:nvPr>
        </p:nvPicPr>
        <p:blipFill>
          <a:blip r:embed="rId2"/>
          <a:stretch>
            <a:fillRect/>
          </a:stretch>
        </p:blipFill>
        <p:spPr>
          <a:xfrm>
            <a:off x="3223845" y="1825625"/>
            <a:ext cx="5744310" cy="4351338"/>
          </a:xfrm>
          <a:prstGeom prst="rect">
            <a:avLst/>
          </a:prstGeom>
        </p:spPr>
      </p:pic>
    </p:spTree>
    <p:extLst>
      <p:ext uri="{BB962C8B-B14F-4D97-AF65-F5344CB8AC3E}">
        <p14:creationId xmlns:p14="http://schemas.microsoft.com/office/powerpoint/2010/main" val="470671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F0FC-2A00-681B-8F08-DACCF7A6869B}"/>
              </a:ext>
            </a:extLst>
          </p:cNvPr>
          <p:cNvSpPr>
            <a:spLocks noGrp="1"/>
          </p:cNvSpPr>
          <p:nvPr>
            <p:ph type="title"/>
          </p:nvPr>
        </p:nvSpPr>
        <p:spPr/>
        <p:txBody>
          <a:bodyPr/>
          <a:lstStyle/>
          <a:p>
            <a:r>
              <a:rPr lang="en-US" dirty="0"/>
              <a:t>TD exit and CPU status</a:t>
            </a:r>
          </a:p>
        </p:txBody>
      </p:sp>
      <p:sp>
        <p:nvSpPr>
          <p:cNvPr id="3" name="Content Placeholder 2">
            <a:extLst>
              <a:ext uri="{FF2B5EF4-FFF2-40B4-BE49-F238E27FC236}">
                <a16:creationId xmlns:a16="http://schemas.microsoft.com/office/drawing/2014/main" id="{4610011E-F920-0A5D-2840-1E2CB5B70CDB}"/>
              </a:ext>
            </a:extLst>
          </p:cNvPr>
          <p:cNvSpPr>
            <a:spLocks noGrp="1"/>
          </p:cNvSpPr>
          <p:nvPr>
            <p:ph idx="1"/>
          </p:nvPr>
        </p:nvSpPr>
        <p:spPr/>
        <p:txBody>
          <a:bodyPr>
            <a:normAutofit fontScale="92500" lnSpcReduction="20000"/>
          </a:bodyPr>
          <a:lstStyle/>
          <a:p>
            <a:pPr>
              <a:lnSpc>
                <a:spcPct val="100000"/>
              </a:lnSpc>
            </a:pPr>
            <a:r>
              <a:rPr lang="en-US" sz="3200" dirty="0"/>
              <a:t>﻿On asynchronous TD exits</a:t>
            </a:r>
          </a:p>
          <a:p>
            <a:pPr lvl="1">
              <a:lnSpc>
                <a:spcPct val="100000"/>
              </a:lnSpc>
            </a:pPr>
            <a:r>
              <a:rPr lang="en-US" dirty="0"/>
              <a:t>happen due to exceptions or external events</a:t>
            </a:r>
          </a:p>
          <a:p>
            <a:pPr lvl="1">
              <a:lnSpc>
                <a:spcPct val="100000"/>
              </a:lnSpc>
            </a:pPr>
            <a:r>
              <a:rPr lang="en-US" dirty="0"/>
              <a:t>the CPU state is saved to the VCPU control structures</a:t>
            </a:r>
          </a:p>
          <a:p>
            <a:pPr lvl="1">
              <a:lnSpc>
                <a:spcPct val="100000"/>
              </a:lnSpc>
            </a:pPr>
            <a:r>
              <a:rPr lang="en-US" b="1" dirty="0"/>
              <a:t>a synthetic state is loaded </a:t>
            </a:r>
            <a:r>
              <a:rPr lang="en-US" dirty="0"/>
              <a:t>into the CPU registers. </a:t>
            </a:r>
          </a:p>
          <a:p>
            <a:pPr lvl="1">
              <a:lnSpc>
                <a:spcPct val="100000"/>
              </a:lnSpc>
            </a:pPr>
            <a:r>
              <a:rPr lang="en-US" dirty="0"/>
              <a:t>On the following TD Entry, the CPU state is restored from the protected control structures.</a:t>
            </a:r>
          </a:p>
          <a:p>
            <a:pPr lvl="1">
              <a:lnSpc>
                <a:spcPct val="100000"/>
              </a:lnSpc>
            </a:pPr>
            <a:endParaRPr lang="en-US" sz="3200" dirty="0"/>
          </a:p>
          <a:p>
            <a:pPr>
              <a:lnSpc>
                <a:spcPct val="100000"/>
              </a:lnSpc>
            </a:pPr>
            <a:r>
              <a:rPr lang="en-US" sz="3200" dirty="0"/>
              <a:t>On synchronous TD-initiated exit</a:t>
            </a:r>
          </a:p>
          <a:p>
            <a:pPr lvl="1">
              <a:lnSpc>
                <a:spcPct val="100000"/>
              </a:lnSpc>
            </a:pPr>
            <a:r>
              <a:rPr lang="en-US" dirty="0"/>
              <a:t>using the TDCALL(TDG.VP.VMCALL) function, </a:t>
            </a:r>
          </a:p>
          <a:p>
            <a:pPr lvl="1">
              <a:lnSpc>
                <a:spcPct val="100000"/>
              </a:lnSpc>
            </a:pPr>
            <a:r>
              <a:rPr lang="en-US" b="1" dirty="0"/>
              <a:t>selected GPR and XMM state can be passed as-is </a:t>
            </a:r>
            <a:r>
              <a:rPr lang="en-US" dirty="0"/>
              <a:t>to the host VMM. </a:t>
            </a:r>
          </a:p>
          <a:p>
            <a:pPr lvl="1">
              <a:lnSpc>
                <a:spcPct val="100000"/>
              </a:lnSpc>
            </a:pPr>
            <a:r>
              <a:rPr lang="en-US" dirty="0"/>
              <a:t>On the following TD entry, that state can be passed back as-is to the guest TD</a:t>
            </a:r>
          </a:p>
        </p:txBody>
      </p:sp>
    </p:spTree>
    <p:extLst>
      <p:ext uri="{BB962C8B-B14F-4D97-AF65-F5344CB8AC3E}">
        <p14:creationId xmlns:p14="http://schemas.microsoft.com/office/powerpoint/2010/main" val="1260065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E1D1-3F00-EFE8-A663-33B49B60D60F}"/>
              </a:ext>
            </a:extLst>
          </p:cNvPr>
          <p:cNvSpPr>
            <a:spLocks noGrp="1"/>
          </p:cNvSpPr>
          <p:nvPr>
            <p:ph type="title"/>
          </p:nvPr>
        </p:nvSpPr>
        <p:spPr/>
        <p:txBody>
          <a:bodyPr/>
          <a:lstStyle/>
          <a:p>
            <a:r>
              <a:rPr lang="en-US" dirty="0"/>
              <a:t>TD in actions</a:t>
            </a:r>
          </a:p>
        </p:txBody>
      </p:sp>
      <p:pic>
        <p:nvPicPr>
          <p:cNvPr id="4" name="Content Placeholder 3">
            <a:extLst>
              <a:ext uri="{FF2B5EF4-FFF2-40B4-BE49-F238E27FC236}">
                <a16:creationId xmlns:a16="http://schemas.microsoft.com/office/drawing/2014/main" id="{259B4E68-6826-2138-0C37-F7E95A148A70}"/>
              </a:ext>
            </a:extLst>
          </p:cNvPr>
          <p:cNvPicPr>
            <a:picLocks noGrp="1" noChangeAspect="1"/>
          </p:cNvPicPr>
          <p:nvPr>
            <p:ph idx="1"/>
          </p:nvPr>
        </p:nvPicPr>
        <p:blipFill>
          <a:blip r:embed="rId2"/>
          <a:stretch>
            <a:fillRect/>
          </a:stretch>
        </p:blipFill>
        <p:spPr>
          <a:xfrm>
            <a:off x="5097951" y="148079"/>
            <a:ext cx="6805661" cy="4058006"/>
          </a:xfrm>
          <a:prstGeom prst="rect">
            <a:avLst/>
          </a:prstGeom>
        </p:spPr>
      </p:pic>
      <p:pic>
        <p:nvPicPr>
          <p:cNvPr id="5" name="Picture 4">
            <a:extLst>
              <a:ext uri="{FF2B5EF4-FFF2-40B4-BE49-F238E27FC236}">
                <a16:creationId xmlns:a16="http://schemas.microsoft.com/office/drawing/2014/main" id="{A6661B87-4088-76C6-AC4B-B2DB4AB9253A}"/>
              </a:ext>
            </a:extLst>
          </p:cNvPr>
          <p:cNvPicPr>
            <a:picLocks noChangeAspect="1"/>
          </p:cNvPicPr>
          <p:nvPr/>
        </p:nvPicPr>
        <p:blipFill>
          <a:blip r:embed="rId3"/>
          <a:stretch>
            <a:fillRect/>
          </a:stretch>
        </p:blipFill>
        <p:spPr>
          <a:xfrm>
            <a:off x="5343924" y="3991944"/>
            <a:ext cx="6313714" cy="2717977"/>
          </a:xfrm>
          <a:prstGeom prst="rect">
            <a:avLst/>
          </a:prstGeom>
        </p:spPr>
      </p:pic>
      <p:sp>
        <p:nvSpPr>
          <p:cNvPr id="7" name="TextBox 6">
            <a:extLst>
              <a:ext uri="{FF2B5EF4-FFF2-40B4-BE49-F238E27FC236}">
                <a16:creationId xmlns:a16="http://schemas.microsoft.com/office/drawing/2014/main" id="{737101EC-2D7E-EA99-ACBF-110564141A89}"/>
              </a:ext>
            </a:extLst>
          </p:cNvPr>
          <p:cNvSpPr txBox="1"/>
          <p:nvPr/>
        </p:nvSpPr>
        <p:spPr>
          <a:xfrm>
            <a:off x="1009118" y="1530751"/>
            <a:ext cx="4334806" cy="646331"/>
          </a:xfrm>
          <a:prstGeom prst="rect">
            <a:avLst/>
          </a:prstGeom>
          <a:noFill/>
        </p:spPr>
        <p:txBody>
          <a:bodyPr wrap="square">
            <a:spAutoFit/>
          </a:bodyPr>
          <a:lstStyle/>
          <a:p>
            <a:r>
              <a:rPr lang="en-US" dirty="0"/>
              <a:t>﻿Dynamic Page Addition after initialization of TD (Shared to Private Conversion)</a:t>
            </a:r>
          </a:p>
        </p:txBody>
      </p:sp>
    </p:spTree>
    <p:extLst>
      <p:ext uri="{BB962C8B-B14F-4D97-AF65-F5344CB8AC3E}">
        <p14:creationId xmlns:p14="http://schemas.microsoft.com/office/powerpoint/2010/main" val="1770768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DDEF5-13AF-E23A-5F35-C66F019082DA}"/>
              </a:ext>
            </a:extLst>
          </p:cNvPr>
          <p:cNvSpPr>
            <a:spLocks noGrp="1"/>
          </p:cNvSpPr>
          <p:nvPr>
            <p:ph type="title"/>
          </p:nvPr>
        </p:nvSpPr>
        <p:spPr/>
        <p:txBody>
          <a:bodyPr/>
          <a:lstStyle/>
          <a:p>
            <a:r>
              <a:rPr lang="en-US" dirty="0"/>
              <a:t>TD in actions</a:t>
            </a:r>
          </a:p>
        </p:txBody>
      </p:sp>
      <p:sp>
        <p:nvSpPr>
          <p:cNvPr id="3" name="Content Placeholder 2">
            <a:extLst>
              <a:ext uri="{FF2B5EF4-FFF2-40B4-BE49-F238E27FC236}">
                <a16:creationId xmlns:a16="http://schemas.microsoft.com/office/drawing/2014/main" id="{B7175DD3-DD78-35C3-67A7-B2AFF922CE2B}"/>
              </a:ext>
            </a:extLst>
          </p:cNvPr>
          <p:cNvSpPr>
            <a:spLocks noGrp="1"/>
          </p:cNvSpPr>
          <p:nvPr>
            <p:ph idx="1"/>
          </p:nvPr>
        </p:nvSpPr>
        <p:spPr>
          <a:xfrm>
            <a:off x="838200" y="1825625"/>
            <a:ext cx="3995057" cy="4351338"/>
          </a:xfrm>
        </p:spPr>
        <p:txBody>
          <a:bodyPr/>
          <a:lstStyle/>
          <a:p>
            <a:r>
              <a:rPr lang="en-US" dirty="0"/>
              <a:t>﻿Dynamic Page Removal (Private to Shared Conversion)</a:t>
            </a:r>
          </a:p>
          <a:p>
            <a:r>
              <a:rPr lang="en-US" dirty="0"/>
              <a:t>It requires TLB tracking Sequence</a:t>
            </a:r>
          </a:p>
          <a:p>
            <a:r>
              <a:rPr lang="en-US" dirty="0"/>
              <a:t>﻿Used by the host VMM to help guarantee no EPT TLB entries exist to a set of GPA ranges</a:t>
            </a:r>
          </a:p>
        </p:txBody>
      </p:sp>
      <p:pic>
        <p:nvPicPr>
          <p:cNvPr id="6" name="Picture 5">
            <a:extLst>
              <a:ext uri="{FF2B5EF4-FFF2-40B4-BE49-F238E27FC236}">
                <a16:creationId xmlns:a16="http://schemas.microsoft.com/office/drawing/2014/main" id="{EA38DAA2-8E85-9F8D-E3F5-00C4EEAC0C1A}"/>
              </a:ext>
            </a:extLst>
          </p:cNvPr>
          <p:cNvPicPr>
            <a:picLocks noChangeAspect="1"/>
          </p:cNvPicPr>
          <p:nvPr/>
        </p:nvPicPr>
        <p:blipFill>
          <a:blip r:embed="rId2"/>
          <a:stretch>
            <a:fillRect/>
          </a:stretch>
        </p:blipFill>
        <p:spPr>
          <a:xfrm>
            <a:off x="4833257" y="681037"/>
            <a:ext cx="7104020" cy="5545936"/>
          </a:xfrm>
          <a:prstGeom prst="rect">
            <a:avLst/>
          </a:prstGeom>
        </p:spPr>
      </p:pic>
    </p:spTree>
    <p:extLst>
      <p:ext uri="{BB962C8B-B14F-4D97-AF65-F5344CB8AC3E}">
        <p14:creationId xmlns:p14="http://schemas.microsoft.com/office/powerpoint/2010/main" val="212634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491E1-326B-FAED-BD15-FFF2B82B1BC9}"/>
              </a:ext>
            </a:extLst>
          </p:cNvPr>
          <p:cNvSpPr>
            <a:spLocks noGrp="1"/>
          </p:cNvSpPr>
          <p:nvPr>
            <p:ph type="title"/>
          </p:nvPr>
        </p:nvSpPr>
        <p:spPr>
          <a:xfrm>
            <a:off x="838200" y="-363645"/>
            <a:ext cx="10515600" cy="1325563"/>
          </a:xfrm>
        </p:spPr>
        <p:txBody>
          <a:bodyPr/>
          <a:lstStyle/>
          <a:p>
            <a:r>
              <a:rPr lang="en-US" dirty="0"/>
              <a:t>﻿GPA Range TLB Tracking Sequence</a:t>
            </a:r>
          </a:p>
        </p:txBody>
      </p:sp>
      <p:sp>
        <p:nvSpPr>
          <p:cNvPr id="3" name="Content Placeholder 2">
            <a:extLst>
              <a:ext uri="{FF2B5EF4-FFF2-40B4-BE49-F238E27FC236}">
                <a16:creationId xmlns:a16="http://schemas.microsoft.com/office/drawing/2014/main" id="{4DCE18EB-964C-7938-517B-72900DE07920}"/>
              </a:ext>
            </a:extLst>
          </p:cNvPr>
          <p:cNvSpPr>
            <a:spLocks noGrp="1"/>
          </p:cNvSpPr>
          <p:nvPr>
            <p:ph idx="1"/>
          </p:nvPr>
        </p:nvSpPr>
        <p:spPr>
          <a:xfrm>
            <a:off x="835908" y="4067759"/>
            <a:ext cx="10460026" cy="2559922"/>
          </a:xfrm>
        </p:spPr>
        <p:txBody>
          <a:bodyPr>
            <a:normAutofit fontScale="92500" lnSpcReduction="10000"/>
          </a:bodyPr>
          <a:lstStyle/>
          <a:p>
            <a:pPr marL="0" indent="0">
              <a:buNone/>
            </a:pPr>
            <a:r>
              <a:rPr lang="en-US" sz="1800" dirty="0"/>
              <a:t>1. Execute TDH.MEM.RANGE.BLOCK on each GPA range, blocking subsequent creation of TLB translation to that range. Note that cached translations may still exist at this stage.</a:t>
            </a:r>
          </a:p>
          <a:p>
            <a:pPr marL="0" indent="0">
              <a:buNone/>
            </a:pPr>
            <a:r>
              <a:rPr lang="en-US" sz="1800" dirty="0"/>
              <a:t>2. Execute TDH.MEM.TRACK, advancing the TD’s epoch counter.</a:t>
            </a:r>
          </a:p>
          <a:p>
            <a:pPr marL="0" indent="0">
              <a:buNone/>
            </a:pPr>
            <a:r>
              <a:rPr lang="en-US" sz="1800" dirty="0"/>
              <a:t>3. Send an Inter-Processor Interrupt (IPI) to each Remote Logical Processor (RLP) on which any of the TD’s VCPUs is  currently scheduled.</a:t>
            </a:r>
          </a:p>
          <a:p>
            <a:pPr marL="0" indent="0">
              <a:buNone/>
            </a:pPr>
            <a:r>
              <a:rPr lang="en-US" sz="1800" dirty="0"/>
              <a:t>4. Upon receiving the IPI, each RLP will TD exit to the host VMM (At this point the target GPA ranges are considered tracked. Even though some LPs may still hold TLB entries to the target GPA ranges, the following TD entry is designed to flush them)</a:t>
            </a:r>
          </a:p>
          <a:p>
            <a:pPr marL="0" indent="0">
              <a:buNone/>
            </a:pPr>
            <a:r>
              <a:rPr lang="en-US" sz="1800" dirty="0"/>
              <a:t>5. Normally, the host VMM on each RLP will treat the TD exit as spurious and will immediately re-enter the TD.</a:t>
            </a:r>
          </a:p>
        </p:txBody>
      </p:sp>
      <p:pic>
        <p:nvPicPr>
          <p:cNvPr id="5" name="Picture 4">
            <a:extLst>
              <a:ext uri="{FF2B5EF4-FFF2-40B4-BE49-F238E27FC236}">
                <a16:creationId xmlns:a16="http://schemas.microsoft.com/office/drawing/2014/main" id="{56082907-D72D-6E75-4689-7A653E5013F1}"/>
              </a:ext>
            </a:extLst>
          </p:cNvPr>
          <p:cNvPicPr>
            <a:picLocks noChangeAspect="1"/>
          </p:cNvPicPr>
          <p:nvPr/>
        </p:nvPicPr>
        <p:blipFill>
          <a:blip r:embed="rId2"/>
          <a:stretch>
            <a:fillRect/>
          </a:stretch>
        </p:blipFill>
        <p:spPr>
          <a:xfrm>
            <a:off x="2464758" y="611283"/>
            <a:ext cx="7262483" cy="3456476"/>
          </a:xfrm>
          <a:prstGeom prst="rect">
            <a:avLst/>
          </a:prstGeom>
        </p:spPr>
      </p:pic>
    </p:spTree>
    <p:extLst>
      <p:ext uri="{BB962C8B-B14F-4D97-AF65-F5344CB8AC3E}">
        <p14:creationId xmlns:p14="http://schemas.microsoft.com/office/powerpoint/2010/main" val="1870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395D5-CE31-8A84-2154-C68C7B67FF29}"/>
              </a:ext>
            </a:extLst>
          </p:cNvPr>
          <p:cNvSpPr>
            <a:spLocks noGrp="1"/>
          </p:cNvSpPr>
          <p:nvPr>
            <p:ph type="title"/>
          </p:nvPr>
        </p:nvSpPr>
        <p:spPr/>
        <p:txBody>
          <a:bodyPr/>
          <a:lstStyle/>
          <a:p>
            <a:r>
              <a:rPr lang="en-US" dirty="0"/>
              <a:t>﻿Secure EPT Entry</a:t>
            </a:r>
          </a:p>
        </p:txBody>
      </p:sp>
      <p:sp>
        <p:nvSpPr>
          <p:cNvPr id="3" name="Content Placeholder 2">
            <a:extLst>
              <a:ext uri="{FF2B5EF4-FFF2-40B4-BE49-F238E27FC236}">
                <a16:creationId xmlns:a16="http://schemas.microsoft.com/office/drawing/2014/main" id="{182C2D70-D32F-B092-385D-8070DDE719E3}"/>
              </a:ext>
            </a:extLst>
          </p:cNvPr>
          <p:cNvSpPr>
            <a:spLocks noGrp="1"/>
          </p:cNvSpPr>
          <p:nvPr>
            <p:ph idx="1"/>
          </p:nvPr>
        </p:nvSpPr>
        <p:spPr>
          <a:xfrm>
            <a:off x="838200" y="1825625"/>
            <a:ext cx="3680361" cy="4351338"/>
          </a:xfrm>
        </p:spPr>
        <p:txBody>
          <a:bodyPr>
            <a:normAutofit fontScale="70000" lnSpcReduction="20000"/>
          </a:bodyPr>
          <a:lstStyle/>
          <a:p>
            <a:r>
              <a:rPr lang="en-US" dirty="0"/>
              <a:t>﻿From the CPU perspective, Secure EPT has the </a:t>
            </a:r>
            <a:r>
              <a:rPr lang="en-US" b="1" dirty="0"/>
              <a:t>same structure as a legacy VMX EPT</a:t>
            </a:r>
            <a:r>
              <a:rPr lang="en-US" dirty="0"/>
              <a:t>.</a:t>
            </a:r>
          </a:p>
          <a:p>
            <a:r>
              <a:rPr lang="en-US" dirty="0"/>
              <a:t>For private memory management, the Intel TDX module hold </a:t>
            </a:r>
            <a:r>
              <a:rPr lang="en-US" b="1" dirty="0"/>
              <a:t>a state value in each Secure EPT entry </a:t>
            </a:r>
            <a:r>
              <a:rPr lang="en-US" dirty="0"/>
              <a:t>(encoded by multiple bits)</a:t>
            </a:r>
          </a:p>
          <a:p>
            <a:r>
              <a:rPr lang="en-US" dirty="0"/>
              <a:t>﻿Secure EPT entry is opaque; the </a:t>
            </a:r>
            <a:r>
              <a:rPr lang="en-US" b="1" dirty="0"/>
              <a:t>host VMM may not access it directly. </a:t>
            </a:r>
            <a:r>
              <a:rPr lang="en-US" dirty="0"/>
              <a:t>The host VMM may read a Secure EPT entry information using the TDH.MEM.SEPT.RD interface function</a:t>
            </a:r>
          </a:p>
          <a:p>
            <a:r>
              <a:rPr lang="en-US" dirty="0"/>
              <a:t>When should it be allowed or not?</a:t>
            </a:r>
          </a:p>
        </p:txBody>
      </p:sp>
      <p:pic>
        <p:nvPicPr>
          <p:cNvPr id="4" name="Picture 3">
            <a:extLst>
              <a:ext uri="{FF2B5EF4-FFF2-40B4-BE49-F238E27FC236}">
                <a16:creationId xmlns:a16="http://schemas.microsoft.com/office/drawing/2014/main" id="{76DDF218-4FDC-2D0F-EF1A-561FC6823F09}"/>
              </a:ext>
            </a:extLst>
          </p:cNvPr>
          <p:cNvPicPr>
            <a:picLocks noChangeAspect="1"/>
          </p:cNvPicPr>
          <p:nvPr/>
        </p:nvPicPr>
        <p:blipFill>
          <a:blip r:embed="rId2"/>
          <a:stretch>
            <a:fillRect/>
          </a:stretch>
        </p:blipFill>
        <p:spPr>
          <a:xfrm>
            <a:off x="4727576" y="650215"/>
            <a:ext cx="7293840" cy="5842660"/>
          </a:xfrm>
          <a:prstGeom prst="rect">
            <a:avLst/>
          </a:prstGeom>
        </p:spPr>
      </p:pic>
    </p:spTree>
    <p:extLst>
      <p:ext uri="{BB962C8B-B14F-4D97-AF65-F5344CB8AC3E}">
        <p14:creationId xmlns:p14="http://schemas.microsoft.com/office/powerpoint/2010/main" val="3760661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ABB1-DA31-186F-22D3-461BEABD0250}"/>
              </a:ext>
            </a:extLst>
          </p:cNvPr>
          <p:cNvSpPr>
            <a:spLocks noGrp="1"/>
          </p:cNvSpPr>
          <p:nvPr>
            <p:ph type="title"/>
          </p:nvPr>
        </p:nvSpPr>
        <p:spPr/>
        <p:txBody>
          <a:bodyPr/>
          <a:lstStyle/>
          <a:p>
            <a:r>
              <a:rPr lang="en-US" dirty="0"/>
              <a:t>﻿Secure EPT Walk</a:t>
            </a:r>
          </a:p>
        </p:txBody>
      </p:sp>
      <p:sp>
        <p:nvSpPr>
          <p:cNvPr id="3" name="Content Placeholder 2">
            <a:extLst>
              <a:ext uri="{FF2B5EF4-FFF2-40B4-BE49-F238E27FC236}">
                <a16:creationId xmlns:a16="http://schemas.microsoft.com/office/drawing/2014/main" id="{C240F1BE-BF1F-D0FB-D31F-93E469E432A4}"/>
              </a:ext>
            </a:extLst>
          </p:cNvPr>
          <p:cNvSpPr>
            <a:spLocks noGrp="1"/>
          </p:cNvSpPr>
          <p:nvPr>
            <p:ph idx="1"/>
          </p:nvPr>
        </p:nvSpPr>
        <p:spPr/>
        <p:txBody>
          <a:bodyPr>
            <a:normAutofit fontScale="85000" lnSpcReduction="20000"/>
          </a:bodyPr>
          <a:lstStyle/>
          <a:p>
            <a:r>
              <a:rPr lang="en-US" dirty="0"/>
              <a:t>﻿Host-side (SEAMCALL) TDX functions that manage TD private memory usually accept GPA and Level parameters.</a:t>
            </a:r>
          </a:p>
          <a:p>
            <a:r>
              <a:rPr lang="en-US" dirty="0"/>
              <a:t>They perform a Secure EPT walk which locates the target Secure EPT entry.</a:t>
            </a:r>
          </a:p>
          <a:p>
            <a:r>
              <a:rPr lang="en-US" dirty="0"/>
              <a:t>If the Secure EPT walk is completed successfully, the Intel TDX function may operate on the located Secure EPT entry.</a:t>
            </a:r>
          </a:p>
          <a:p>
            <a:r>
              <a:rPr lang="en-US" dirty="0"/>
              <a:t>Otherwise, the function typically returns the last visited EPT entry and its level to the host VMM</a:t>
            </a:r>
          </a:p>
          <a:p>
            <a:r>
              <a:rPr lang="en-US" dirty="0"/>
              <a:t>Why Host needs EPT walking..? </a:t>
            </a:r>
          </a:p>
          <a:p>
            <a:endParaRPr lang="en-US" dirty="0"/>
          </a:p>
          <a:p>
            <a:r>
              <a:rPr lang="en-US" dirty="0"/>
              <a:t>﻿Guest-side (TDCALL) Intel TDX functions typically perform an EPT walk similar to the EPT walk done by the CPU. </a:t>
            </a:r>
          </a:p>
          <a:p>
            <a:r>
              <a:rPr lang="en-US" dirty="0"/>
              <a:t>Only the GPA is provided as an input, and the function may walk the Shared EPT or the Secure EPT, depending on the specific function and the GPA’s SHARED bit</a:t>
            </a:r>
          </a:p>
        </p:txBody>
      </p:sp>
    </p:spTree>
    <p:extLst>
      <p:ext uri="{BB962C8B-B14F-4D97-AF65-F5344CB8AC3E}">
        <p14:creationId xmlns:p14="http://schemas.microsoft.com/office/powerpoint/2010/main" val="1420306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9E7BC-E6BB-3018-9CD0-D3729DFCF80E}"/>
              </a:ext>
            </a:extLst>
          </p:cNvPr>
          <p:cNvSpPr>
            <a:spLocks noGrp="1"/>
          </p:cNvSpPr>
          <p:nvPr>
            <p:ph type="title"/>
          </p:nvPr>
        </p:nvSpPr>
        <p:spPr/>
        <p:txBody>
          <a:bodyPr/>
          <a:lstStyle/>
          <a:p>
            <a:r>
              <a:rPr lang="en-US" dirty="0"/>
              <a:t>﻿ Secure EPT Induced TD Exits</a:t>
            </a:r>
          </a:p>
        </p:txBody>
      </p:sp>
      <p:sp>
        <p:nvSpPr>
          <p:cNvPr id="3" name="Content Placeholder 2">
            <a:extLst>
              <a:ext uri="{FF2B5EF4-FFF2-40B4-BE49-F238E27FC236}">
                <a16:creationId xmlns:a16="http://schemas.microsoft.com/office/drawing/2014/main" id="{3DB2C90B-2698-75D4-6112-63993790B191}"/>
              </a:ext>
            </a:extLst>
          </p:cNvPr>
          <p:cNvSpPr>
            <a:spLocks noGrp="1"/>
          </p:cNvSpPr>
          <p:nvPr>
            <p:ph idx="1"/>
          </p:nvPr>
        </p:nvSpPr>
        <p:spPr/>
        <p:txBody>
          <a:bodyPr>
            <a:normAutofit fontScale="85000" lnSpcReduction="20000"/>
          </a:bodyPr>
          <a:lstStyle/>
          <a:p>
            <a:r>
              <a:rPr lang="en-US" dirty="0"/>
              <a:t>﻿Guest TD memory access to </a:t>
            </a:r>
            <a:r>
              <a:rPr lang="en-US" b="1" dirty="0"/>
              <a:t>a non-present private GPA causes an asynchronous TD exit </a:t>
            </a:r>
            <a:r>
              <a:rPr lang="en-US" dirty="0"/>
              <a:t>with an EPT Violation exit reason.</a:t>
            </a:r>
          </a:p>
          <a:p>
            <a:r>
              <a:rPr lang="en-US" dirty="0"/>
              <a:t>a non-present GPA is any private GPA for which there is either no Secure EPT entry, or the Secure EPT entry is not in the MAPPED state. </a:t>
            </a:r>
          </a:p>
          <a:p>
            <a:r>
              <a:rPr lang="en-US" dirty="0"/>
              <a:t>There is </a:t>
            </a:r>
            <a:r>
              <a:rPr lang="en-US" b="1" dirty="0"/>
              <a:t>no TD exit with an EPT Misconfiguration on the Secure EPT.</a:t>
            </a:r>
          </a:p>
          <a:p>
            <a:endParaRPr lang="en-US" dirty="0"/>
          </a:p>
          <a:p>
            <a:r>
              <a:rPr lang="en-US" dirty="0"/>
              <a:t>On EPT violation TD exit, the content of the Secure EPT entry is provided to the host VMM to avoid the need for explicitly reading it using TDH.MEM.SEPT.RD.</a:t>
            </a:r>
          </a:p>
          <a:p>
            <a:endParaRPr lang="en-US" dirty="0"/>
          </a:p>
          <a:p>
            <a:r>
              <a:rPr lang="en-US" dirty="0"/>
              <a:t>Secure EPT-induced TD exits may also be triggered during a guest-side local flow, performing some function on behalf of the guest TD, and executed by the Intel TDX module.</a:t>
            </a:r>
          </a:p>
        </p:txBody>
      </p:sp>
    </p:spTree>
    <p:extLst>
      <p:ext uri="{BB962C8B-B14F-4D97-AF65-F5344CB8AC3E}">
        <p14:creationId xmlns:p14="http://schemas.microsoft.com/office/powerpoint/2010/main" val="419279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6AC28-D2D2-56E2-4D75-95AD9428AB30}"/>
              </a:ext>
            </a:extLst>
          </p:cNvPr>
          <p:cNvSpPr>
            <a:spLocks noGrp="1"/>
          </p:cNvSpPr>
          <p:nvPr>
            <p:ph type="title"/>
          </p:nvPr>
        </p:nvSpPr>
        <p:spPr>
          <a:xfrm>
            <a:off x="838200" y="365126"/>
            <a:ext cx="10515600" cy="727500"/>
          </a:xfrm>
        </p:spPr>
        <p:txBody>
          <a:bodyPr/>
          <a:lstStyle/>
          <a:p>
            <a:r>
              <a:rPr lang="en-US" dirty="0"/>
              <a:t>SEAM Mode details</a:t>
            </a:r>
          </a:p>
        </p:txBody>
      </p:sp>
      <p:sp>
        <p:nvSpPr>
          <p:cNvPr id="3" name="Content Placeholder 2">
            <a:extLst>
              <a:ext uri="{FF2B5EF4-FFF2-40B4-BE49-F238E27FC236}">
                <a16:creationId xmlns:a16="http://schemas.microsoft.com/office/drawing/2014/main" id="{6EA85D7A-F14F-307B-0EA6-AC7F38EA8178}"/>
              </a:ext>
            </a:extLst>
          </p:cNvPr>
          <p:cNvSpPr>
            <a:spLocks noGrp="1"/>
          </p:cNvSpPr>
          <p:nvPr>
            <p:ph idx="1"/>
          </p:nvPr>
        </p:nvSpPr>
        <p:spPr>
          <a:xfrm>
            <a:off x="290945" y="4298868"/>
            <a:ext cx="11804073" cy="2497263"/>
          </a:xfrm>
        </p:spPr>
        <p:txBody>
          <a:bodyPr>
            <a:normAutofit fontScale="85000" lnSpcReduction="10000"/>
          </a:bodyPr>
          <a:lstStyle/>
          <a:p>
            <a:r>
              <a:rPr lang="en-US" dirty="0"/>
              <a:t>﻿SEAM VMX root operation is designed to host TDX module to manage Trust Domains (TD). </a:t>
            </a:r>
          </a:p>
          <a:p>
            <a:r>
              <a:rPr lang="en-US" dirty="0"/>
              <a:t>TDX module implements the functions to build, tear down, and start execution of TD VMs. </a:t>
            </a:r>
            <a:endParaRPr lang="en-US" i="1" dirty="0"/>
          </a:p>
          <a:p>
            <a:r>
              <a:rPr lang="en-US" i="1" dirty="0"/>
              <a:t>The VMRESUME/VMLAUNCH instructions are used to help transition to the SEAM VMX non-root operation from SEAM VMX root operation. </a:t>
            </a:r>
          </a:p>
          <a:p>
            <a:r>
              <a:rPr lang="en-US" i="1" dirty="0"/>
              <a:t>VM exits are designed to exit from the SEAM VMX non-root transition to SEAM VMX root operation.</a:t>
            </a:r>
            <a:endParaRPr lang="en-US" dirty="0"/>
          </a:p>
          <a:p>
            <a:endParaRPr lang="en-US" dirty="0"/>
          </a:p>
        </p:txBody>
      </p:sp>
      <p:pic>
        <p:nvPicPr>
          <p:cNvPr id="4" name="Picture 3">
            <a:extLst>
              <a:ext uri="{FF2B5EF4-FFF2-40B4-BE49-F238E27FC236}">
                <a16:creationId xmlns:a16="http://schemas.microsoft.com/office/drawing/2014/main" id="{71E88C06-B001-4B04-E60F-81B6631A2250}"/>
              </a:ext>
            </a:extLst>
          </p:cNvPr>
          <p:cNvPicPr>
            <a:picLocks noChangeAspect="1"/>
          </p:cNvPicPr>
          <p:nvPr/>
        </p:nvPicPr>
        <p:blipFill rotWithShape="1">
          <a:blip r:embed="rId2"/>
          <a:srcRect b="7030"/>
          <a:stretch/>
        </p:blipFill>
        <p:spPr>
          <a:xfrm>
            <a:off x="2331207" y="947698"/>
            <a:ext cx="7529585" cy="3133458"/>
          </a:xfrm>
          <a:prstGeom prst="rect">
            <a:avLst/>
          </a:prstGeom>
        </p:spPr>
      </p:pic>
    </p:spTree>
    <p:extLst>
      <p:ext uri="{BB962C8B-B14F-4D97-AF65-F5344CB8AC3E}">
        <p14:creationId xmlns:p14="http://schemas.microsoft.com/office/powerpoint/2010/main" val="465833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9B16-427A-6461-188C-4B317BC749B1}"/>
              </a:ext>
            </a:extLst>
          </p:cNvPr>
          <p:cNvSpPr>
            <a:spLocks noGrp="1"/>
          </p:cNvSpPr>
          <p:nvPr>
            <p:ph type="title"/>
          </p:nvPr>
        </p:nvSpPr>
        <p:spPr>
          <a:xfrm>
            <a:off x="838200" y="365125"/>
            <a:ext cx="4470070" cy="1325563"/>
          </a:xfrm>
        </p:spPr>
        <p:txBody>
          <a:bodyPr/>
          <a:lstStyle/>
          <a:p>
            <a:r>
              <a:rPr lang="en-US" dirty="0"/>
              <a:t>How to build secure EPTP</a:t>
            </a:r>
          </a:p>
        </p:txBody>
      </p:sp>
      <p:sp>
        <p:nvSpPr>
          <p:cNvPr id="3" name="Content Placeholder 2">
            <a:extLst>
              <a:ext uri="{FF2B5EF4-FFF2-40B4-BE49-F238E27FC236}">
                <a16:creationId xmlns:a16="http://schemas.microsoft.com/office/drawing/2014/main" id="{D365B4A8-0480-EA0A-32C9-8D9ABCC8A03E}"/>
              </a:ext>
            </a:extLst>
          </p:cNvPr>
          <p:cNvSpPr>
            <a:spLocks noGrp="1"/>
          </p:cNvSpPr>
          <p:nvPr>
            <p:ph idx="1"/>
          </p:nvPr>
        </p:nvSpPr>
        <p:spPr>
          <a:xfrm>
            <a:off x="303810" y="3291652"/>
            <a:ext cx="11648704" cy="3457514"/>
          </a:xfrm>
        </p:spPr>
        <p:txBody>
          <a:bodyPr>
            <a:normAutofit fontScale="85000" lnSpcReduction="10000"/>
          </a:bodyPr>
          <a:lstStyle/>
          <a:p>
            <a:pPr marL="0" indent="0">
              <a:buNone/>
            </a:pPr>
            <a:r>
              <a:rPr lang="en-US" sz="2400" dirty="0"/>
              <a:t>﻿1. The host VMM calls TDH.MNG.CREATE(TDR_PA = TDR0) to create the TD.</a:t>
            </a:r>
          </a:p>
          <a:p>
            <a:pPr marL="0" indent="0">
              <a:buNone/>
            </a:pPr>
            <a:r>
              <a:rPr lang="en-US" sz="2400" dirty="0"/>
              <a:t>2. The host VMM calls TDH.MNG.ADDCX(TDR_PA = TDR0, DST_PA = TDCX_PAGE_PA) multiple times to allocate pages for TDCS. One of those pages will be used to host the Secure EPT root page D0.</a:t>
            </a:r>
          </a:p>
          <a:p>
            <a:pPr marL="0" indent="0">
              <a:buNone/>
            </a:pPr>
            <a:r>
              <a:rPr lang="en-US" sz="2400" dirty="0"/>
              <a:t>3. Host VMM calls TDH.MNG.INIT(TDR_PA = TDR0) to initialize the TD and set an EPML4 page in one of the previously added TDCX pages as the Secure EPT root page. This updates TDCS.EPTP.</a:t>
            </a:r>
          </a:p>
          <a:p>
            <a:pPr marL="0" indent="0">
              <a:buNone/>
            </a:pPr>
            <a:r>
              <a:rPr lang="en-US" sz="2400" dirty="0"/>
              <a:t>4. TDH.VP.INIT of each VPCU copies TDCS.EPTP to the TD VMCS’s EPTP field.</a:t>
            </a:r>
          </a:p>
          <a:p>
            <a:pPr marL="0" indent="0">
              <a:buNone/>
            </a:pPr>
            <a:r>
              <a:rPr lang="en-US" sz="2400" dirty="0"/>
              <a:t>5. Host VMM calls TDH.MEM.SEPT.ADD(TDR_PA = TDR0, DST_PA = D1, GPA = G0, LVL= 3) to add an EPDPT page.</a:t>
            </a:r>
          </a:p>
          <a:p>
            <a:pPr marL="0" indent="0">
              <a:buNone/>
            </a:pPr>
            <a:r>
              <a:rPr lang="en-US" sz="2400" dirty="0"/>
              <a:t>6. Host VMM calls TDH.MEM.SEPT.ADD(TDR_PA = TDR0, DST_PA = D2, GPA = G0, LVL= 2) to add an EPD page.</a:t>
            </a:r>
          </a:p>
          <a:p>
            <a:pPr marL="0" indent="0">
              <a:buNone/>
            </a:pPr>
            <a:r>
              <a:rPr lang="en-US" sz="2400" dirty="0"/>
              <a:t>7. Host VMM calls TDH.MEM.SEPT.ADD(TDR_PA = TDR0, DST_PA = D3, GPA = G0, LVL= 1) to add an EPT page.</a:t>
            </a:r>
          </a:p>
        </p:txBody>
      </p:sp>
      <p:pic>
        <p:nvPicPr>
          <p:cNvPr id="6" name="Picture 5">
            <a:extLst>
              <a:ext uri="{FF2B5EF4-FFF2-40B4-BE49-F238E27FC236}">
                <a16:creationId xmlns:a16="http://schemas.microsoft.com/office/drawing/2014/main" id="{A6CD3660-CBE5-8381-52E5-FD70B4D8170B}"/>
              </a:ext>
            </a:extLst>
          </p:cNvPr>
          <p:cNvPicPr>
            <a:picLocks noChangeAspect="1"/>
          </p:cNvPicPr>
          <p:nvPr/>
        </p:nvPicPr>
        <p:blipFill>
          <a:blip r:embed="rId2"/>
          <a:stretch>
            <a:fillRect/>
          </a:stretch>
        </p:blipFill>
        <p:spPr>
          <a:xfrm>
            <a:off x="5064621" y="71425"/>
            <a:ext cx="5896304" cy="2926527"/>
          </a:xfrm>
          <a:prstGeom prst="rect">
            <a:avLst/>
          </a:prstGeom>
        </p:spPr>
      </p:pic>
    </p:spTree>
    <p:extLst>
      <p:ext uri="{BB962C8B-B14F-4D97-AF65-F5344CB8AC3E}">
        <p14:creationId xmlns:p14="http://schemas.microsoft.com/office/powerpoint/2010/main" val="38441004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F9B1-66F6-A0B7-2278-231A4F99031D}"/>
              </a:ext>
            </a:extLst>
          </p:cNvPr>
          <p:cNvSpPr>
            <a:spLocks noGrp="1"/>
          </p:cNvSpPr>
          <p:nvPr>
            <p:ph type="title"/>
          </p:nvPr>
        </p:nvSpPr>
        <p:spPr/>
        <p:txBody>
          <a:bodyPr/>
          <a:lstStyle/>
          <a:p>
            <a:r>
              <a:rPr lang="en-US" dirty="0"/>
              <a:t>﻿Intel TDX I/O Model</a:t>
            </a:r>
          </a:p>
        </p:txBody>
      </p:sp>
      <p:sp>
        <p:nvSpPr>
          <p:cNvPr id="3" name="Content Placeholder 2">
            <a:extLst>
              <a:ext uri="{FF2B5EF4-FFF2-40B4-BE49-F238E27FC236}">
                <a16:creationId xmlns:a16="http://schemas.microsoft.com/office/drawing/2014/main" id="{7C889E26-B03B-CDD6-9B52-ADBD350BAE0F}"/>
              </a:ext>
            </a:extLst>
          </p:cNvPr>
          <p:cNvSpPr>
            <a:spLocks noGrp="1"/>
          </p:cNvSpPr>
          <p:nvPr>
            <p:ph idx="1"/>
          </p:nvPr>
        </p:nvSpPr>
        <p:spPr/>
        <p:txBody>
          <a:bodyPr>
            <a:normAutofit/>
          </a:bodyPr>
          <a:lstStyle/>
          <a:p>
            <a:r>
              <a:rPr lang="en-US" dirty="0"/>
              <a:t>﻿The TD guest can use the following I/O models:</a:t>
            </a:r>
          </a:p>
          <a:p>
            <a:pPr lvl="1"/>
            <a:r>
              <a:rPr lang="en-US" dirty="0" err="1"/>
              <a:t>Paravirtualized</a:t>
            </a:r>
            <a:r>
              <a:rPr lang="en-US" dirty="0"/>
              <a:t> devices</a:t>
            </a:r>
          </a:p>
          <a:p>
            <a:pPr lvl="1"/>
            <a:r>
              <a:rPr lang="en-US" dirty="0" err="1"/>
              <a:t>Paravirtualized</a:t>
            </a:r>
            <a:r>
              <a:rPr lang="en-US" dirty="0"/>
              <a:t> devices with MMIO emulation</a:t>
            </a:r>
          </a:p>
          <a:p>
            <a:pPr lvl="1"/>
            <a:r>
              <a:rPr lang="en-US" dirty="0"/>
              <a:t>Direct assignment of devices to a TD</a:t>
            </a:r>
          </a:p>
          <a:p>
            <a:endParaRPr lang="en-US" dirty="0"/>
          </a:p>
          <a:p>
            <a:r>
              <a:rPr lang="en-US" dirty="0"/>
              <a:t>﻿The Intel TDX architecture does not provide specific mechanisms for trusted I/O. </a:t>
            </a:r>
          </a:p>
          <a:p>
            <a:pPr lvl="1"/>
            <a:r>
              <a:rPr lang="en-US" dirty="0"/>
              <a:t>Any integrity or confidentiality protection of data submitted to or received from physical or emulated devices must be done by the guest software</a:t>
            </a:r>
          </a:p>
        </p:txBody>
      </p:sp>
    </p:spTree>
    <p:extLst>
      <p:ext uri="{BB962C8B-B14F-4D97-AF65-F5344CB8AC3E}">
        <p14:creationId xmlns:p14="http://schemas.microsoft.com/office/powerpoint/2010/main" val="2808391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352A2-DD84-5C46-CB7F-12D42FA0BB4A}"/>
              </a:ext>
            </a:extLst>
          </p:cNvPr>
          <p:cNvSpPr>
            <a:spLocks noGrp="1"/>
          </p:cNvSpPr>
          <p:nvPr>
            <p:ph type="title"/>
          </p:nvPr>
        </p:nvSpPr>
        <p:spPr/>
        <p:txBody>
          <a:bodyPr/>
          <a:lstStyle/>
          <a:p>
            <a:r>
              <a:rPr lang="en-US" dirty="0"/>
              <a:t>﻿</a:t>
            </a:r>
            <a:r>
              <a:rPr lang="en-US" dirty="0" err="1"/>
              <a:t>Paravirtualized</a:t>
            </a:r>
            <a:r>
              <a:rPr lang="en-US" dirty="0"/>
              <a:t> I/O</a:t>
            </a:r>
          </a:p>
        </p:txBody>
      </p:sp>
      <p:sp>
        <p:nvSpPr>
          <p:cNvPr id="3" name="Content Placeholder 2">
            <a:extLst>
              <a:ext uri="{FF2B5EF4-FFF2-40B4-BE49-F238E27FC236}">
                <a16:creationId xmlns:a16="http://schemas.microsoft.com/office/drawing/2014/main" id="{4029A506-AB03-16C1-3E8F-78FA86C80154}"/>
              </a:ext>
            </a:extLst>
          </p:cNvPr>
          <p:cNvSpPr>
            <a:spLocks noGrp="1"/>
          </p:cNvSpPr>
          <p:nvPr>
            <p:ph idx="1"/>
          </p:nvPr>
        </p:nvSpPr>
        <p:spPr/>
        <p:txBody>
          <a:bodyPr/>
          <a:lstStyle/>
          <a:p>
            <a:r>
              <a:rPr lang="en-US" dirty="0"/>
              <a:t>﻿ The guest TD drivers can use the TDG.VP.VMCALL function to invoke the functions provided by the VMM to perform I/O. </a:t>
            </a:r>
          </a:p>
          <a:p>
            <a:r>
              <a:rPr lang="en-US" dirty="0"/>
              <a:t>The TD drivers must ensure that the data buffers passed to/from functions invoked using TDG.VP.VMCALL are placed in the TD’s shared memory space</a:t>
            </a:r>
          </a:p>
          <a:p>
            <a:endParaRPr lang="en-US" dirty="0"/>
          </a:p>
        </p:txBody>
      </p:sp>
    </p:spTree>
    <p:extLst>
      <p:ext uri="{BB962C8B-B14F-4D97-AF65-F5344CB8AC3E}">
        <p14:creationId xmlns:p14="http://schemas.microsoft.com/office/powerpoint/2010/main" val="3587695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3686-0FE7-F073-8F42-EC9A4984E9C0}"/>
              </a:ext>
            </a:extLst>
          </p:cNvPr>
          <p:cNvSpPr>
            <a:spLocks noGrp="1"/>
          </p:cNvSpPr>
          <p:nvPr>
            <p:ph type="title"/>
          </p:nvPr>
        </p:nvSpPr>
        <p:spPr/>
        <p:txBody>
          <a:bodyPr/>
          <a:lstStyle/>
          <a:p>
            <a:r>
              <a:rPr lang="en-US" dirty="0"/>
              <a:t>﻿MMIO Emulation and Emulated Devices</a:t>
            </a:r>
          </a:p>
        </p:txBody>
      </p:sp>
      <p:sp>
        <p:nvSpPr>
          <p:cNvPr id="3" name="Content Placeholder 2">
            <a:extLst>
              <a:ext uri="{FF2B5EF4-FFF2-40B4-BE49-F238E27FC236}">
                <a16:creationId xmlns:a16="http://schemas.microsoft.com/office/drawing/2014/main" id="{BF9FFE88-DCDE-5483-43CD-753B7F40ADB9}"/>
              </a:ext>
            </a:extLst>
          </p:cNvPr>
          <p:cNvSpPr>
            <a:spLocks noGrp="1"/>
          </p:cNvSpPr>
          <p:nvPr>
            <p:ph idx="1"/>
          </p:nvPr>
        </p:nvSpPr>
        <p:spPr/>
        <p:txBody>
          <a:bodyPr>
            <a:normAutofit/>
          </a:bodyPr>
          <a:lstStyle/>
          <a:p>
            <a:r>
              <a:rPr lang="en-US" dirty="0"/>
              <a:t>﻿use non-para-virtualized drivers in the guest TD, with the emulation performed by the #VE handler.</a:t>
            </a:r>
          </a:p>
          <a:p>
            <a:r>
              <a:rPr lang="en-US" dirty="0"/>
              <a:t>﻿EPT and #VE mechanisms can be used to reflect violations to the #VE handler in the guest TD on access to virtual MMIO ranges (Set EPT to generate #VE when the MMIO region is read/written by TD)</a:t>
            </a:r>
          </a:p>
          <a:p>
            <a:r>
              <a:rPr lang="en-US" dirty="0"/>
              <a:t>﻿These violations invoke #VE handler in TD and it invokes VMM-provided MMIO emulation functions through TDG.VP.VMCALL. </a:t>
            </a:r>
          </a:p>
          <a:p>
            <a:r>
              <a:rPr lang="en-US" dirty="0"/>
              <a:t>In this model, the #VE handler is expected to emulate the faulting instruction in the guest TD</a:t>
            </a:r>
          </a:p>
        </p:txBody>
      </p:sp>
    </p:spTree>
    <p:extLst>
      <p:ext uri="{BB962C8B-B14F-4D97-AF65-F5344CB8AC3E}">
        <p14:creationId xmlns:p14="http://schemas.microsoft.com/office/powerpoint/2010/main" val="2865330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DD31F-849D-2B49-0198-D6DABB136FF3}"/>
              </a:ext>
            </a:extLst>
          </p:cNvPr>
          <p:cNvSpPr>
            <a:spLocks noGrp="1"/>
          </p:cNvSpPr>
          <p:nvPr>
            <p:ph type="title"/>
          </p:nvPr>
        </p:nvSpPr>
        <p:spPr/>
        <p:txBody>
          <a:bodyPr/>
          <a:lstStyle/>
          <a:p>
            <a:r>
              <a:rPr lang="en-US" dirty="0"/>
              <a:t>Side channel mitigations</a:t>
            </a:r>
          </a:p>
        </p:txBody>
      </p:sp>
      <p:sp>
        <p:nvSpPr>
          <p:cNvPr id="3" name="Content Placeholder 2">
            <a:extLst>
              <a:ext uri="{FF2B5EF4-FFF2-40B4-BE49-F238E27FC236}">
                <a16:creationId xmlns:a16="http://schemas.microsoft.com/office/drawing/2014/main" id="{CC4D2206-DD42-A796-FD8A-B2601B579A03}"/>
              </a:ext>
            </a:extLst>
          </p:cNvPr>
          <p:cNvSpPr>
            <a:spLocks noGrp="1"/>
          </p:cNvSpPr>
          <p:nvPr>
            <p:ph idx="1"/>
          </p:nvPr>
        </p:nvSpPr>
        <p:spPr/>
        <p:txBody>
          <a:bodyPr>
            <a:normAutofit lnSpcReduction="10000"/>
          </a:bodyPr>
          <a:lstStyle/>
          <a:p>
            <a:r>
              <a:rPr lang="en-US" dirty="0"/>
              <a:t>﻿For single step attacks, the TDX module detects when a TD VCPU gets interrupted soon (~4K cycles) after it was entered, and continues to provide execution opportunities to the TD VCPU for a small random number of instructions before the interruption is delivered to the host VMM</a:t>
            </a:r>
          </a:p>
          <a:p>
            <a:r>
              <a:rPr lang="en-US" dirty="0"/>
              <a:t>﻿ the Intel TDX module counts Secure EPT faults. After a pre-determined number of such EPT violations occur on the same instruction, the TDX module starts tracking the GPAs that caused Secure EPT faults and fails further host VMM attempts to enter the TD VCPU unless previously faulting private GPAs are properly mapped in the Secure EPT</a:t>
            </a:r>
          </a:p>
          <a:p>
            <a:endParaRPr lang="en-US" dirty="0"/>
          </a:p>
        </p:txBody>
      </p:sp>
    </p:spTree>
    <p:extLst>
      <p:ext uri="{BB962C8B-B14F-4D97-AF65-F5344CB8AC3E}">
        <p14:creationId xmlns:p14="http://schemas.microsoft.com/office/powerpoint/2010/main" val="2423138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4EB8-D899-D90E-0B25-BB6DC5120B90}"/>
              </a:ext>
            </a:extLst>
          </p:cNvPr>
          <p:cNvSpPr>
            <a:spLocks noGrp="1"/>
          </p:cNvSpPr>
          <p:nvPr>
            <p:ph type="title"/>
          </p:nvPr>
        </p:nvSpPr>
        <p:spPr/>
        <p:txBody>
          <a:bodyPr/>
          <a:lstStyle/>
          <a:p>
            <a:r>
              <a:rPr lang="en-US"/>
              <a:t>Side channel mitigations</a:t>
            </a:r>
          </a:p>
        </p:txBody>
      </p:sp>
      <p:sp>
        <p:nvSpPr>
          <p:cNvPr id="3" name="Content Placeholder 2">
            <a:extLst>
              <a:ext uri="{FF2B5EF4-FFF2-40B4-BE49-F238E27FC236}">
                <a16:creationId xmlns:a16="http://schemas.microsoft.com/office/drawing/2014/main" id="{5FE73D43-484E-E31A-69D5-69DCE06F2D19}"/>
              </a:ext>
            </a:extLst>
          </p:cNvPr>
          <p:cNvSpPr>
            <a:spLocks noGrp="1"/>
          </p:cNvSpPr>
          <p:nvPr>
            <p:ph idx="1"/>
          </p:nvPr>
        </p:nvSpPr>
        <p:spPr/>
        <p:txBody>
          <a:bodyPr>
            <a:normAutofit/>
          </a:bodyPr>
          <a:lstStyle/>
          <a:p>
            <a:r>
              <a:rPr lang="en-US" dirty="0"/>
              <a:t>﻿The TDX module provides the guest TD with a </a:t>
            </a:r>
            <a:r>
              <a:rPr lang="en-US" b="1" dirty="0"/>
              <a:t>notification facility, </a:t>
            </a:r>
            <a:r>
              <a:rPr lang="en-US" dirty="0"/>
              <a:t>by which the guest </a:t>
            </a:r>
            <a:r>
              <a:rPr lang="en-US" b="1" dirty="0"/>
              <a:t>TD can get notified when excessive Secure EPT violations are raised by the same TD instruction</a:t>
            </a:r>
            <a:r>
              <a:rPr lang="en-US" dirty="0"/>
              <a:t>.</a:t>
            </a:r>
          </a:p>
          <a:p>
            <a:r>
              <a:rPr lang="en-US" dirty="0"/>
              <a:t>﻿This mechanism allows the guest TD to employ its own policies</a:t>
            </a:r>
          </a:p>
          <a:p>
            <a:r>
              <a:rPr lang="en-US" dirty="0"/>
              <a:t>﻿The guest TD enables this notification by setting bit 0 of TDCS.NOTIFY_ENABLES field, using TDG.VM.WR</a:t>
            </a:r>
          </a:p>
          <a:p>
            <a:r>
              <a:rPr lang="en-US" dirty="0"/>
              <a:t>﻿When this bit is set, the Intel TDX module raises #VE exception when more than a pre-determined number of Secure EPT violations are detected on the same instruction, with #VE information containing EPT violation details.</a:t>
            </a:r>
          </a:p>
        </p:txBody>
      </p:sp>
    </p:spTree>
    <p:extLst>
      <p:ext uri="{BB962C8B-B14F-4D97-AF65-F5344CB8AC3E}">
        <p14:creationId xmlns:p14="http://schemas.microsoft.com/office/powerpoint/2010/main" val="2013719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D24061-43C1-95E3-5288-C3FBA4ED1B71}"/>
              </a:ext>
            </a:extLst>
          </p:cNvPr>
          <p:cNvSpPr>
            <a:spLocks noGrp="1"/>
          </p:cNvSpPr>
          <p:nvPr>
            <p:ph type="title"/>
          </p:nvPr>
        </p:nvSpPr>
        <p:spPr>
          <a:xfrm>
            <a:off x="838201" y="643467"/>
            <a:ext cx="6346370" cy="1800526"/>
          </a:xfrm>
        </p:spPr>
        <p:txBody>
          <a:bodyPr>
            <a:normAutofit/>
          </a:bodyPr>
          <a:lstStyle/>
          <a:p>
            <a:r>
              <a:rPr lang="en-US" i="1" dirty="0"/>
              <a:t>SECURE INTERRUPT AND EXCEPTION DELIVERY</a:t>
            </a:r>
            <a:endParaRPr lang="en-US" dirty="0"/>
          </a:p>
        </p:txBody>
      </p:sp>
      <p:sp>
        <p:nvSpPr>
          <p:cNvPr id="23" name="Content Placeholder 7">
            <a:extLst>
              <a:ext uri="{FF2B5EF4-FFF2-40B4-BE49-F238E27FC236}">
                <a16:creationId xmlns:a16="http://schemas.microsoft.com/office/drawing/2014/main" id="{170912D5-F562-0A48-3846-C84C929AE05C}"/>
              </a:ext>
            </a:extLst>
          </p:cNvPr>
          <p:cNvSpPr>
            <a:spLocks noGrp="1"/>
          </p:cNvSpPr>
          <p:nvPr>
            <p:ph idx="1"/>
          </p:nvPr>
        </p:nvSpPr>
        <p:spPr>
          <a:xfrm>
            <a:off x="838200" y="2623381"/>
            <a:ext cx="6346374" cy="3553581"/>
          </a:xfrm>
        </p:spPr>
        <p:txBody>
          <a:bodyPr>
            <a:normAutofit fontScale="47500" lnSpcReduction="20000"/>
          </a:bodyPr>
          <a:lstStyle/>
          <a:p>
            <a:r>
              <a:rPr lang="en-US" i="1" dirty="0"/>
              <a:t>Interrupts and exception delivery to the TD using VMX-APIC virtualization and virtual-interrupts</a:t>
            </a:r>
            <a:endParaRPr lang="en-US" dirty="0"/>
          </a:p>
          <a:p>
            <a:r>
              <a:rPr lang="en-US" i="1" dirty="0"/>
              <a:t>The APIC-virtualization</a:t>
            </a:r>
            <a:r>
              <a:rPr lang="en-US" dirty="0"/>
              <a:t> </a:t>
            </a:r>
            <a:r>
              <a:rPr lang="en-US" i="1" dirty="0"/>
              <a:t>provides CPU emulation of many registers of the APIC and deliver virtual interrupts.</a:t>
            </a:r>
          </a:p>
          <a:p>
            <a:r>
              <a:rPr lang="en-US" i="1" dirty="0"/>
              <a:t>The CPU would do all the above in VMX-non-root operation without requiring a VM exit from the TD</a:t>
            </a:r>
          </a:p>
          <a:p>
            <a:r>
              <a:rPr lang="en-US" i="1" dirty="0"/>
              <a:t>CPU tracks the state of the virtual APIC using a virtual-APIC page and related state in the VMCS</a:t>
            </a:r>
            <a:endParaRPr lang="en-US" dirty="0"/>
          </a:p>
          <a:p>
            <a:r>
              <a:rPr lang="en-US" i="1" dirty="0"/>
              <a:t>The VMX-posted-interrupts-processing architecture allow a VMM or devices to deliver virtual interrupts directly to a TD through a posted-interrupt descriptor processed by the CPU hardware in response to a notification interrupt.</a:t>
            </a:r>
            <a:endParaRPr lang="en-US" dirty="0"/>
          </a:p>
          <a:p>
            <a:r>
              <a:rPr lang="en-US" i="1" dirty="0"/>
              <a:t>The virtual interrupts in the posted interrupt descriptor would then be delivered to the TD through the virtual APIC by the CPU.</a:t>
            </a:r>
            <a:endParaRPr lang="en-US" dirty="0"/>
          </a:p>
          <a:p>
            <a:r>
              <a:rPr lang="en-US" i="1" dirty="0"/>
              <a:t>The VMX architecture is designed to disallow injection of exceptions into a TD</a:t>
            </a:r>
            <a:endParaRPr lang="en-US" dirty="0"/>
          </a:p>
          <a:p>
            <a:r>
              <a:rPr lang="en-US" dirty="0"/>
              <a:t>Q: How the TDX prevents VMM from falsely injecting the interrupt, but delivering the hardware generated interrupts to the TD?</a:t>
            </a:r>
          </a:p>
          <a:p>
            <a:endParaRPr lang="en-US" sz="2000" dirty="0"/>
          </a:p>
        </p:txBody>
      </p:sp>
      <p:pic>
        <p:nvPicPr>
          <p:cNvPr id="4" name="Content Placeholder 3" descr="Graphical user interface, diagram&#10;&#10;Description automatically generated">
            <a:extLst>
              <a:ext uri="{FF2B5EF4-FFF2-40B4-BE49-F238E27FC236}">
                <a16:creationId xmlns:a16="http://schemas.microsoft.com/office/drawing/2014/main" id="{85C59A9E-ECAE-76A0-E228-0BB2E53FF1F9}"/>
              </a:ext>
            </a:extLst>
          </p:cNvPr>
          <p:cNvPicPr>
            <a:picLocks noChangeAspect="1"/>
          </p:cNvPicPr>
          <p:nvPr/>
        </p:nvPicPr>
        <p:blipFill>
          <a:blip r:embed="rId2"/>
          <a:stretch>
            <a:fillRect/>
          </a:stretch>
        </p:blipFill>
        <p:spPr>
          <a:xfrm>
            <a:off x="7305801" y="643234"/>
            <a:ext cx="3737917" cy="5599876"/>
          </a:xfrm>
          <a:prstGeom prst="rect">
            <a:avLst/>
          </a:prstGeom>
        </p:spPr>
      </p:pic>
    </p:spTree>
    <p:extLst>
      <p:ext uri="{BB962C8B-B14F-4D97-AF65-F5344CB8AC3E}">
        <p14:creationId xmlns:p14="http://schemas.microsoft.com/office/powerpoint/2010/main" val="3283537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1473-B135-281C-A0FF-CBF26F9E1A22}"/>
              </a:ext>
            </a:extLst>
          </p:cNvPr>
          <p:cNvSpPr>
            <a:spLocks noGrp="1"/>
          </p:cNvSpPr>
          <p:nvPr>
            <p:ph type="title"/>
          </p:nvPr>
        </p:nvSpPr>
        <p:spPr/>
        <p:txBody>
          <a:bodyPr/>
          <a:lstStyle/>
          <a:p>
            <a:r>
              <a:rPr lang="en-US" i="1" dirty="0"/>
              <a:t>Caching Translations Information</a:t>
            </a:r>
            <a:endParaRPr lang="en-US" dirty="0"/>
          </a:p>
        </p:txBody>
      </p:sp>
      <p:sp>
        <p:nvSpPr>
          <p:cNvPr id="3" name="Content Placeholder 2">
            <a:extLst>
              <a:ext uri="{FF2B5EF4-FFF2-40B4-BE49-F238E27FC236}">
                <a16:creationId xmlns:a16="http://schemas.microsoft.com/office/drawing/2014/main" id="{5490552C-9B8A-DE38-C389-BF605F2810D9}"/>
              </a:ext>
            </a:extLst>
          </p:cNvPr>
          <p:cNvSpPr>
            <a:spLocks noGrp="1"/>
          </p:cNvSpPr>
          <p:nvPr>
            <p:ph idx="1"/>
          </p:nvPr>
        </p:nvSpPr>
        <p:spPr/>
        <p:txBody>
          <a:bodyPr>
            <a:normAutofit/>
          </a:bodyPr>
          <a:lstStyle/>
          <a:p>
            <a:r>
              <a:rPr lang="en-US" i="1" dirty="0"/>
              <a:t>Address translation caching architecture</a:t>
            </a:r>
            <a:r>
              <a:rPr lang="en-US" dirty="0"/>
              <a:t> </a:t>
            </a:r>
            <a:r>
              <a:rPr lang="en-US" i="1" dirty="0"/>
              <a:t>is augmented with an additional in-SEAM state to support SEAM.</a:t>
            </a:r>
          </a:p>
          <a:p>
            <a:r>
              <a:rPr lang="en-US" i="1" dirty="0"/>
              <a:t>The combined mappings are associated with:</a:t>
            </a:r>
            <a:r>
              <a:rPr lang="en-US" dirty="0"/>
              <a:t> </a:t>
            </a:r>
            <a:r>
              <a:rPr lang="en-US" i="1" dirty="0"/>
              <a:t>Current VPID, Current PCID (non-global translations) or any PCID (global translations),</a:t>
            </a:r>
            <a:r>
              <a:rPr lang="en-US" dirty="0"/>
              <a:t> </a:t>
            </a:r>
            <a:r>
              <a:rPr lang="en-US" i="1" dirty="0"/>
              <a:t>Current EP4TA (when 4-level EPT is active) or current EP5TA (when 5-level EPT is active), Current In-SEAM.</a:t>
            </a:r>
            <a:endParaRPr lang="en-US" dirty="0"/>
          </a:p>
          <a:p>
            <a:r>
              <a:rPr lang="en-US" i="1" dirty="0"/>
              <a:t>Newly created, guest-physical mappings are associated</a:t>
            </a:r>
            <a:r>
              <a:rPr lang="ko-KR" altLang="en-US" i="1" dirty="0"/>
              <a:t> </a:t>
            </a:r>
            <a:r>
              <a:rPr lang="en-US" i="1" dirty="0"/>
              <a:t>with current EP4TA or current EP5TA from the EPTP field of the VMCS</a:t>
            </a:r>
          </a:p>
          <a:p>
            <a:r>
              <a:rPr lang="en-US" i="1" dirty="0"/>
              <a:t>Does it mean that shared EPT mappings will not be cached? </a:t>
            </a:r>
            <a:endParaRPr lang="en-US" dirty="0"/>
          </a:p>
          <a:p>
            <a:endParaRPr lang="en-US" dirty="0"/>
          </a:p>
          <a:p>
            <a:endParaRPr lang="en-US" dirty="0"/>
          </a:p>
        </p:txBody>
      </p:sp>
    </p:spTree>
    <p:extLst>
      <p:ext uri="{BB962C8B-B14F-4D97-AF65-F5344CB8AC3E}">
        <p14:creationId xmlns:p14="http://schemas.microsoft.com/office/powerpoint/2010/main" val="2340982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F3353-63BE-6CE0-A2EE-820BA5F9FF31}"/>
              </a:ext>
            </a:extLst>
          </p:cNvPr>
          <p:cNvPicPr>
            <a:picLocks noChangeAspect="1"/>
          </p:cNvPicPr>
          <p:nvPr/>
        </p:nvPicPr>
        <p:blipFill>
          <a:blip r:embed="rId2"/>
          <a:stretch>
            <a:fillRect/>
          </a:stretch>
        </p:blipFill>
        <p:spPr>
          <a:xfrm>
            <a:off x="3069354" y="99696"/>
            <a:ext cx="7670170" cy="3534981"/>
          </a:xfrm>
          <a:prstGeom prst="rect">
            <a:avLst/>
          </a:prstGeom>
        </p:spPr>
      </p:pic>
      <p:sp>
        <p:nvSpPr>
          <p:cNvPr id="2" name="Title 1">
            <a:extLst>
              <a:ext uri="{FF2B5EF4-FFF2-40B4-BE49-F238E27FC236}">
                <a16:creationId xmlns:a16="http://schemas.microsoft.com/office/drawing/2014/main" id="{86572A17-8D18-B109-BD2D-BBA5F64C3C96}"/>
              </a:ext>
            </a:extLst>
          </p:cNvPr>
          <p:cNvSpPr>
            <a:spLocks noGrp="1"/>
          </p:cNvSpPr>
          <p:nvPr>
            <p:ph type="title"/>
          </p:nvPr>
        </p:nvSpPr>
        <p:spPr>
          <a:xfrm>
            <a:off x="838199" y="365125"/>
            <a:ext cx="5366657" cy="1325563"/>
          </a:xfrm>
        </p:spPr>
        <p:txBody>
          <a:bodyPr>
            <a:normAutofit/>
          </a:bodyPr>
          <a:lstStyle/>
          <a:p>
            <a:r>
              <a:rPr lang="en-US" dirty="0"/>
              <a:t>TD&lt;-&gt;TDX&lt;-&gt;VMM</a:t>
            </a:r>
          </a:p>
        </p:txBody>
      </p:sp>
      <p:sp>
        <p:nvSpPr>
          <p:cNvPr id="3" name="Content Placeholder 2">
            <a:extLst>
              <a:ext uri="{FF2B5EF4-FFF2-40B4-BE49-F238E27FC236}">
                <a16:creationId xmlns:a16="http://schemas.microsoft.com/office/drawing/2014/main" id="{82A0F8EF-901F-66CE-BF01-4B399A94A7F4}"/>
              </a:ext>
            </a:extLst>
          </p:cNvPr>
          <p:cNvSpPr>
            <a:spLocks noGrp="1"/>
          </p:cNvSpPr>
          <p:nvPr>
            <p:ph idx="1"/>
          </p:nvPr>
        </p:nvSpPr>
        <p:spPr>
          <a:xfrm>
            <a:off x="195943" y="3634677"/>
            <a:ext cx="11774384" cy="2962066"/>
          </a:xfrm>
        </p:spPr>
        <p:txBody>
          <a:bodyPr>
            <a:normAutofit fontScale="92500"/>
          </a:bodyPr>
          <a:lstStyle/>
          <a:p>
            <a:r>
              <a:rPr lang="en-US" sz="1600" dirty="0"/>
              <a:t>﻿﻿TD-VMM communication can occur via asynchronous, VM exits or via synchronous (instruction), VM</a:t>
            </a:r>
            <a:r>
              <a:rPr lang="ko-KR" altLang="en-US" sz="1600" dirty="0"/>
              <a:t> </a:t>
            </a:r>
            <a:r>
              <a:rPr lang="en-US" sz="1600" dirty="0"/>
              <a:t>exits</a:t>
            </a:r>
          </a:p>
          <a:p>
            <a:r>
              <a:rPr lang="en-US" sz="1600" dirty="0"/>
              <a:t>﻿In response to the synchronous (instruction), VM exits, Intel TDX is designed to generate a</a:t>
            </a:r>
            <a:r>
              <a:rPr lang="ko-KR" altLang="en-US" sz="1600" dirty="0"/>
              <a:t> </a:t>
            </a:r>
            <a:r>
              <a:rPr lang="en-US" sz="1600" dirty="0"/>
              <a:t>Virtualization Exception (#VE) for instructions the TD would be disallowed to invoke. </a:t>
            </a:r>
          </a:p>
          <a:p>
            <a:r>
              <a:rPr lang="en-US" sz="1600" dirty="0"/>
              <a:t>﻿The TD-guest</a:t>
            </a:r>
            <a:r>
              <a:rPr lang="ko-KR" altLang="en-US" sz="1600" dirty="0"/>
              <a:t> </a:t>
            </a:r>
            <a:r>
              <a:rPr lang="en-US" sz="1600" dirty="0"/>
              <a:t>software may respond by using the Intel TDX-provided information directly and/or after further</a:t>
            </a:r>
            <a:r>
              <a:rPr lang="ko-KR" altLang="en-US" sz="1600" dirty="0"/>
              <a:t> </a:t>
            </a:r>
            <a:r>
              <a:rPr lang="en-US" sz="1600" dirty="0"/>
              <a:t>decoding of the instruction that caused the #VE</a:t>
            </a:r>
            <a:r>
              <a:rPr lang="ko-KR" altLang="en-US" sz="1600" dirty="0"/>
              <a:t> </a:t>
            </a:r>
            <a:r>
              <a:rPr lang="en-US" altLang="ko-KR" sz="1600" dirty="0"/>
              <a:t>(provided by TDX HW)</a:t>
            </a:r>
            <a:r>
              <a:rPr lang="en-US" sz="1600" dirty="0"/>
              <a:t>. TD response must be via a TDCALL instruction</a:t>
            </a:r>
            <a:r>
              <a:rPr lang="ko-KR" altLang="en-US" sz="1600" dirty="0"/>
              <a:t> </a:t>
            </a:r>
            <a:r>
              <a:rPr lang="en-US" sz="1600" dirty="0"/>
              <a:t>requesting the host VMM to provide (untrusted) services.</a:t>
            </a:r>
          </a:p>
          <a:p>
            <a:r>
              <a:rPr lang="en-US" sz="1600" dirty="0"/>
              <a:t>﻿The goal is for the VMM to receive the</a:t>
            </a:r>
            <a:r>
              <a:rPr lang="ko-KR" altLang="en-US" sz="1600" dirty="0"/>
              <a:t> </a:t>
            </a:r>
            <a:r>
              <a:rPr lang="en-US" sz="1600" dirty="0"/>
              <a:t>service request via a SEAMRET invoked by the Intel TDX module, complete the service requested, and</a:t>
            </a:r>
            <a:r>
              <a:rPr lang="ko-KR" altLang="en-US" sz="1600" dirty="0"/>
              <a:t> </a:t>
            </a:r>
            <a:r>
              <a:rPr lang="en-US" sz="1600" dirty="0"/>
              <a:t>respond to the TD via the SEAMCALL[TDH.VP.ENTER] to re-enter the TD</a:t>
            </a:r>
          </a:p>
          <a:p>
            <a:r>
              <a:rPr lang="en-US" sz="1600" dirty="0"/>
              <a:t>From the perspective of the host VMM, TDCALL [TDG.VP.VMCALL] is a trap-like, VM exit into the host VMM reported via the SEAMRET instruction</a:t>
            </a:r>
          </a:p>
          <a:p>
            <a:r>
              <a:rPr lang="en-US" sz="1600" dirty="0"/>
              <a:t>By design, after the SEAMRET, the host VMM services the request specified in the parameters passed by the TD during the TDG.VP.VMCALL (that are passed via SEAMRET to the VMM) </a:t>
            </a:r>
          </a:p>
        </p:txBody>
      </p:sp>
    </p:spTree>
    <p:extLst>
      <p:ext uri="{BB962C8B-B14F-4D97-AF65-F5344CB8AC3E}">
        <p14:creationId xmlns:p14="http://schemas.microsoft.com/office/powerpoint/2010/main" val="1153149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EA019-EAED-8995-1363-2F2A26F47498}"/>
              </a:ext>
            </a:extLst>
          </p:cNvPr>
          <p:cNvSpPr>
            <a:spLocks noGrp="1"/>
          </p:cNvSpPr>
          <p:nvPr>
            <p:ph type="title"/>
          </p:nvPr>
        </p:nvSpPr>
        <p:spPr/>
        <p:txBody>
          <a:bodyPr/>
          <a:lstStyle/>
          <a:p>
            <a:r>
              <a:rPr lang="en-US" dirty="0"/>
              <a:t>﻿Virtualization Exception (#VE)</a:t>
            </a:r>
          </a:p>
        </p:txBody>
      </p:sp>
      <p:sp>
        <p:nvSpPr>
          <p:cNvPr id="3" name="Content Placeholder 2">
            <a:extLst>
              <a:ext uri="{FF2B5EF4-FFF2-40B4-BE49-F238E27FC236}">
                <a16:creationId xmlns:a16="http://schemas.microsoft.com/office/drawing/2014/main" id="{BF4E6A5C-AEA8-DF4B-4111-687AE7D9D6D7}"/>
              </a:ext>
            </a:extLst>
          </p:cNvPr>
          <p:cNvSpPr>
            <a:spLocks noGrp="1"/>
          </p:cNvSpPr>
          <p:nvPr>
            <p:ph idx="1"/>
          </p:nvPr>
        </p:nvSpPr>
        <p:spPr/>
        <p:txBody>
          <a:bodyPr>
            <a:normAutofit/>
          </a:bodyPr>
          <a:lstStyle/>
          <a:p>
            <a:r>
              <a:rPr lang="en-US" dirty="0"/>
              <a:t>﻿Virtualization exceptions occur only with certain settings of certain VM-execution controls. certain conditions that would normally cause VM exits </a:t>
            </a:r>
            <a:r>
              <a:rPr lang="en-US" b="1" dirty="0"/>
              <a:t>instead cause virtualization exceptions (VMEXIT-&gt;#VE)</a:t>
            </a:r>
          </a:p>
          <a:p>
            <a:r>
              <a:rPr lang="en-US" dirty="0"/>
              <a:t>﻿Intel TDX can cause #VE to be reported to the guest-TD software</a:t>
            </a:r>
            <a:r>
              <a:rPr lang="ko-KR" altLang="en-US" dirty="0"/>
              <a:t> </a:t>
            </a:r>
            <a:r>
              <a:rPr lang="en-US" altLang="ko-KR" dirty="0"/>
              <a:t>(guest kernel)</a:t>
            </a:r>
            <a:r>
              <a:rPr lang="en-US" dirty="0"/>
              <a:t> in cases of disallowed, instruction execution, i.e., IO accesses, </a:t>
            </a:r>
            <a:r>
              <a:rPr lang="en-US" dirty="0" err="1"/>
              <a:t>etc</a:t>
            </a:r>
            <a:r>
              <a:rPr lang="en-US" dirty="0"/>
              <a:t> (TD VCPU prevents some operations of TDs).</a:t>
            </a:r>
          </a:p>
          <a:p>
            <a:r>
              <a:rPr lang="en-US" dirty="0"/>
              <a:t>#VE in TDX are used to </a:t>
            </a:r>
            <a:r>
              <a:rPr lang="en-US" b="1" dirty="0"/>
              <a:t>para-virtualize</a:t>
            </a:r>
            <a:r>
              <a:rPr lang="en-US" dirty="0"/>
              <a:t> special instruction (e.g., for legacy drivers and I/O) </a:t>
            </a:r>
          </a:p>
        </p:txBody>
      </p:sp>
    </p:spTree>
    <p:extLst>
      <p:ext uri="{BB962C8B-B14F-4D97-AF65-F5344CB8AC3E}">
        <p14:creationId xmlns:p14="http://schemas.microsoft.com/office/powerpoint/2010/main" val="290813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5F60-BAA5-01F8-A9A5-EE1DD06EAB6D}"/>
              </a:ext>
            </a:extLst>
          </p:cNvPr>
          <p:cNvSpPr>
            <a:spLocks noGrp="1"/>
          </p:cNvSpPr>
          <p:nvPr>
            <p:ph type="title"/>
          </p:nvPr>
        </p:nvSpPr>
        <p:spPr/>
        <p:txBody>
          <a:bodyPr/>
          <a:lstStyle/>
          <a:p>
            <a:r>
              <a:rPr lang="en-US" dirty="0"/>
              <a:t>Two logical modes of Intel TDX</a:t>
            </a:r>
          </a:p>
        </p:txBody>
      </p:sp>
      <p:pic>
        <p:nvPicPr>
          <p:cNvPr id="4" name="Content Placeholder 3">
            <a:extLst>
              <a:ext uri="{FF2B5EF4-FFF2-40B4-BE49-F238E27FC236}">
                <a16:creationId xmlns:a16="http://schemas.microsoft.com/office/drawing/2014/main" id="{A09EB78C-0908-EEF9-1BFE-4AD18D1AF67C}"/>
              </a:ext>
            </a:extLst>
          </p:cNvPr>
          <p:cNvPicPr>
            <a:picLocks noGrp="1" noChangeAspect="1"/>
          </p:cNvPicPr>
          <p:nvPr>
            <p:ph idx="1"/>
          </p:nvPr>
        </p:nvPicPr>
        <p:blipFill>
          <a:blip r:embed="rId2"/>
          <a:stretch>
            <a:fillRect/>
          </a:stretch>
        </p:blipFill>
        <p:spPr>
          <a:xfrm>
            <a:off x="4056286" y="1385482"/>
            <a:ext cx="7615376" cy="1603477"/>
          </a:xfrm>
          <a:prstGeom prst="rect">
            <a:avLst/>
          </a:prstGeom>
        </p:spPr>
      </p:pic>
      <p:pic>
        <p:nvPicPr>
          <p:cNvPr id="7" name="Picture 6">
            <a:extLst>
              <a:ext uri="{FF2B5EF4-FFF2-40B4-BE49-F238E27FC236}">
                <a16:creationId xmlns:a16="http://schemas.microsoft.com/office/drawing/2014/main" id="{AF1DF7F2-9270-7761-0F66-BB60EEC611DE}"/>
              </a:ext>
            </a:extLst>
          </p:cNvPr>
          <p:cNvPicPr>
            <a:picLocks noChangeAspect="1"/>
          </p:cNvPicPr>
          <p:nvPr/>
        </p:nvPicPr>
        <p:blipFill>
          <a:blip r:embed="rId3"/>
          <a:stretch>
            <a:fillRect/>
          </a:stretch>
        </p:blipFill>
        <p:spPr>
          <a:xfrm>
            <a:off x="4056286" y="3087077"/>
            <a:ext cx="7567748" cy="3601738"/>
          </a:xfrm>
          <a:prstGeom prst="rect">
            <a:avLst/>
          </a:prstGeom>
        </p:spPr>
      </p:pic>
      <p:sp>
        <p:nvSpPr>
          <p:cNvPr id="9" name="TextBox 8">
            <a:extLst>
              <a:ext uri="{FF2B5EF4-FFF2-40B4-BE49-F238E27FC236}">
                <a16:creationId xmlns:a16="http://schemas.microsoft.com/office/drawing/2014/main" id="{16C85F70-6405-E858-AE04-4CCE4D8B0093}"/>
              </a:ext>
            </a:extLst>
          </p:cNvPr>
          <p:cNvSpPr txBox="1"/>
          <p:nvPr/>
        </p:nvSpPr>
        <p:spPr>
          <a:xfrm>
            <a:off x="968826" y="1671913"/>
            <a:ext cx="2956835" cy="4524315"/>
          </a:xfrm>
          <a:prstGeom prst="rect">
            <a:avLst/>
          </a:prstGeom>
          <a:noFill/>
        </p:spPr>
        <p:txBody>
          <a:bodyPr wrap="square">
            <a:spAutoFit/>
          </a:bodyPr>
          <a:lstStyle/>
          <a:p>
            <a:r>
              <a:rPr lang="en-US" dirty="0"/>
              <a:t>TDX transitions between TDX root operation and TDX non-root operation include TD Entries, from TDX root to TDX non-root mode, and TD Exits from TDX non-root to TDX root mode.</a:t>
            </a:r>
          </a:p>
          <a:p>
            <a:endParaRPr lang="en-US" dirty="0"/>
          </a:p>
          <a:p>
            <a:r>
              <a:rPr lang="en-US" dirty="0"/>
              <a:t> A TD Exit might be asynchronous, triggered by some external event (e.g., external interrupt or SMI) or an exception, or it might be synchronous, triggered by TDCALL(TDG.VP.VMCALL) function</a:t>
            </a:r>
          </a:p>
        </p:txBody>
      </p:sp>
    </p:spTree>
    <p:extLst>
      <p:ext uri="{BB962C8B-B14F-4D97-AF65-F5344CB8AC3E}">
        <p14:creationId xmlns:p14="http://schemas.microsoft.com/office/powerpoint/2010/main" val="843932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B80F-FA11-D5FE-70B0-1CEC0A67FD83}"/>
              </a:ext>
            </a:extLst>
          </p:cNvPr>
          <p:cNvSpPr>
            <a:spLocks noGrp="1"/>
          </p:cNvSpPr>
          <p:nvPr>
            <p:ph type="title"/>
          </p:nvPr>
        </p:nvSpPr>
        <p:spPr>
          <a:xfrm>
            <a:off x="838200" y="103868"/>
            <a:ext cx="10515600" cy="1325563"/>
          </a:xfrm>
        </p:spPr>
        <p:txBody>
          <a:bodyPr>
            <a:normAutofit/>
          </a:bodyPr>
          <a:lstStyle/>
          <a:p>
            <a:r>
              <a:rPr lang="en-US" sz="3200" i="1" dirty="0"/>
              <a:t>TDCALL(﻿TDG.VP.VMCALL) — Call to VM Monitor from TD Guest</a:t>
            </a:r>
            <a:endParaRPr lang="en-US" sz="3200" dirty="0"/>
          </a:p>
        </p:txBody>
      </p:sp>
      <p:sp>
        <p:nvSpPr>
          <p:cNvPr id="3" name="Content Placeholder 2">
            <a:extLst>
              <a:ext uri="{FF2B5EF4-FFF2-40B4-BE49-F238E27FC236}">
                <a16:creationId xmlns:a16="http://schemas.microsoft.com/office/drawing/2014/main" id="{FE5E0CDF-74E7-2CC3-3D8D-0A2202AE2698}"/>
              </a:ext>
            </a:extLst>
          </p:cNvPr>
          <p:cNvSpPr>
            <a:spLocks noGrp="1"/>
          </p:cNvSpPr>
          <p:nvPr>
            <p:ph idx="1"/>
          </p:nvPr>
        </p:nvSpPr>
        <p:spPr>
          <a:xfrm>
            <a:off x="838199" y="4702628"/>
            <a:ext cx="10467109" cy="1941615"/>
          </a:xfrm>
        </p:spPr>
        <p:txBody>
          <a:bodyPr>
            <a:normAutofit fontScale="92500" lnSpcReduction="10000"/>
          </a:bodyPr>
          <a:lstStyle/>
          <a:p>
            <a:r>
              <a:rPr lang="en-US" i="1" dirty="0"/>
              <a:t>This instruction is designed to allow guest privileged software to make a call for service into a VM monitor</a:t>
            </a:r>
          </a:p>
          <a:p>
            <a:r>
              <a:rPr lang="en-US" dirty="0"/>
              <a:t>﻿The goal is asking services from the host VMM at the end</a:t>
            </a:r>
          </a:p>
          <a:p>
            <a:r>
              <a:rPr lang="en-US" i="1" dirty="0"/>
              <a:t>The programming interface for such calls are Intel TDX module-specific; this instruction can cause a VM</a:t>
            </a:r>
            <a:r>
              <a:rPr lang="en-US" dirty="0"/>
              <a:t> </a:t>
            </a:r>
            <a:r>
              <a:rPr lang="en-US" i="1" dirty="0"/>
              <a:t>exit, registering the appropriate exit reason</a:t>
            </a:r>
            <a:endParaRPr lang="en-US" dirty="0"/>
          </a:p>
          <a:p>
            <a:endParaRPr lang="en-US" dirty="0"/>
          </a:p>
        </p:txBody>
      </p:sp>
      <p:pic>
        <p:nvPicPr>
          <p:cNvPr id="5" name="Picture 4">
            <a:extLst>
              <a:ext uri="{FF2B5EF4-FFF2-40B4-BE49-F238E27FC236}">
                <a16:creationId xmlns:a16="http://schemas.microsoft.com/office/drawing/2014/main" id="{378EAFCD-9BB2-FCAF-59A4-F09016390B83}"/>
              </a:ext>
            </a:extLst>
          </p:cNvPr>
          <p:cNvPicPr>
            <a:picLocks noChangeAspect="1"/>
          </p:cNvPicPr>
          <p:nvPr/>
        </p:nvPicPr>
        <p:blipFill>
          <a:blip r:embed="rId2"/>
          <a:stretch>
            <a:fillRect/>
          </a:stretch>
        </p:blipFill>
        <p:spPr>
          <a:xfrm>
            <a:off x="2585668" y="1099361"/>
            <a:ext cx="7020663" cy="3425138"/>
          </a:xfrm>
          <a:prstGeom prst="rect">
            <a:avLst/>
          </a:prstGeom>
        </p:spPr>
      </p:pic>
    </p:spTree>
    <p:extLst>
      <p:ext uri="{BB962C8B-B14F-4D97-AF65-F5344CB8AC3E}">
        <p14:creationId xmlns:p14="http://schemas.microsoft.com/office/powerpoint/2010/main" val="4161183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C111F-414A-33E6-FB7E-630EAB74C45F}"/>
              </a:ext>
            </a:extLst>
          </p:cNvPr>
          <p:cNvSpPr>
            <a:spLocks noGrp="1"/>
          </p:cNvSpPr>
          <p:nvPr>
            <p:ph type="title"/>
          </p:nvPr>
        </p:nvSpPr>
        <p:spPr/>
        <p:txBody>
          <a:bodyPr>
            <a:normAutofit/>
          </a:bodyPr>
          <a:lstStyle/>
          <a:p>
            <a:r>
              <a:rPr lang="en-US" sz="4000" dirty="0"/>
              <a:t>Possible services provided by VM through TDCALL</a:t>
            </a:r>
          </a:p>
        </p:txBody>
      </p:sp>
      <p:pic>
        <p:nvPicPr>
          <p:cNvPr id="4" name="Content Placeholder 3">
            <a:extLst>
              <a:ext uri="{FF2B5EF4-FFF2-40B4-BE49-F238E27FC236}">
                <a16:creationId xmlns:a16="http://schemas.microsoft.com/office/drawing/2014/main" id="{AC616F82-CEF0-410B-4E5C-BAE5C806387B}"/>
              </a:ext>
            </a:extLst>
          </p:cNvPr>
          <p:cNvPicPr>
            <a:picLocks noGrp="1" noChangeAspect="1"/>
          </p:cNvPicPr>
          <p:nvPr>
            <p:ph idx="1"/>
          </p:nvPr>
        </p:nvPicPr>
        <p:blipFill>
          <a:blip r:embed="rId2"/>
          <a:stretch>
            <a:fillRect/>
          </a:stretch>
        </p:blipFill>
        <p:spPr>
          <a:xfrm>
            <a:off x="1701635" y="1376805"/>
            <a:ext cx="8788730" cy="3487240"/>
          </a:xfrm>
          <a:prstGeom prst="rect">
            <a:avLst/>
          </a:prstGeom>
        </p:spPr>
      </p:pic>
      <p:pic>
        <p:nvPicPr>
          <p:cNvPr id="5" name="Picture 4">
            <a:extLst>
              <a:ext uri="{FF2B5EF4-FFF2-40B4-BE49-F238E27FC236}">
                <a16:creationId xmlns:a16="http://schemas.microsoft.com/office/drawing/2014/main" id="{22CAD772-9289-8EE3-AC65-5CBD213349C7}"/>
              </a:ext>
            </a:extLst>
          </p:cNvPr>
          <p:cNvPicPr>
            <a:picLocks noChangeAspect="1"/>
          </p:cNvPicPr>
          <p:nvPr/>
        </p:nvPicPr>
        <p:blipFill>
          <a:blip r:embed="rId3"/>
          <a:stretch>
            <a:fillRect/>
          </a:stretch>
        </p:blipFill>
        <p:spPr>
          <a:xfrm>
            <a:off x="71251" y="4847807"/>
            <a:ext cx="8843159" cy="1977718"/>
          </a:xfrm>
          <a:prstGeom prst="rect">
            <a:avLst/>
          </a:prstGeom>
        </p:spPr>
      </p:pic>
      <p:pic>
        <p:nvPicPr>
          <p:cNvPr id="6" name="Picture 5">
            <a:extLst>
              <a:ext uri="{FF2B5EF4-FFF2-40B4-BE49-F238E27FC236}">
                <a16:creationId xmlns:a16="http://schemas.microsoft.com/office/drawing/2014/main" id="{885CEBF9-573F-8593-B647-DDF716E1B66E}"/>
              </a:ext>
            </a:extLst>
          </p:cNvPr>
          <p:cNvPicPr>
            <a:picLocks noChangeAspect="1"/>
          </p:cNvPicPr>
          <p:nvPr/>
        </p:nvPicPr>
        <p:blipFill>
          <a:blip r:embed="rId4"/>
          <a:stretch>
            <a:fillRect/>
          </a:stretch>
        </p:blipFill>
        <p:spPr>
          <a:xfrm>
            <a:off x="5295647" y="4880282"/>
            <a:ext cx="7121986" cy="1977718"/>
          </a:xfrm>
          <a:prstGeom prst="rect">
            <a:avLst/>
          </a:prstGeom>
        </p:spPr>
      </p:pic>
    </p:spTree>
    <p:extLst>
      <p:ext uri="{BB962C8B-B14F-4D97-AF65-F5344CB8AC3E}">
        <p14:creationId xmlns:p14="http://schemas.microsoft.com/office/powerpoint/2010/main" val="853014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910C4-966D-F3EB-4125-9AFC362CDA0D}"/>
              </a:ext>
            </a:extLst>
          </p:cNvPr>
          <p:cNvSpPr>
            <a:spLocks noGrp="1"/>
          </p:cNvSpPr>
          <p:nvPr>
            <p:ph type="title"/>
          </p:nvPr>
        </p:nvSpPr>
        <p:spPr/>
        <p:txBody>
          <a:bodyPr/>
          <a:lstStyle/>
          <a:p>
            <a:r>
              <a:rPr lang="en-US" dirty="0"/>
              <a:t>TDG.VP.VMALL examples </a:t>
            </a:r>
          </a:p>
        </p:txBody>
      </p:sp>
      <p:sp>
        <p:nvSpPr>
          <p:cNvPr id="3" name="Content Placeholder 2">
            <a:extLst>
              <a:ext uri="{FF2B5EF4-FFF2-40B4-BE49-F238E27FC236}">
                <a16:creationId xmlns:a16="http://schemas.microsoft.com/office/drawing/2014/main" id="{F98CBD9F-C059-310E-EE57-FF1229F25900}"/>
              </a:ext>
            </a:extLst>
          </p:cNvPr>
          <p:cNvSpPr>
            <a:spLocks noGrp="1"/>
          </p:cNvSpPr>
          <p:nvPr>
            <p:ph idx="1"/>
          </p:nvPr>
        </p:nvSpPr>
        <p:spPr/>
        <p:txBody>
          <a:bodyPr>
            <a:normAutofit/>
          </a:bodyPr>
          <a:lstStyle/>
          <a:p>
            <a:r>
              <a:rPr lang="en-US" dirty="0"/>
              <a:t>﻿</a:t>
            </a:r>
            <a:r>
              <a:rPr lang="en-US" b="1" dirty="0" err="1"/>
              <a:t>GetTdVmCallInfo</a:t>
            </a:r>
            <a:r>
              <a:rPr lang="en-US" b="1" dirty="0"/>
              <a:t> TDG.VP.VMCALL </a:t>
            </a:r>
            <a:r>
              <a:rPr lang="en-US" dirty="0"/>
              <a:t>is used to help request the host VMM enumerate which TDG.VP.VMCALLs are supported. </a:t>
            </a:r>
          </a:p>
          <a:p>
            <a:r>
              <a:rPr lang="en-US" dirty="0"/>
              <a:t>This leaf is reserved for enumerating capabilities defined in this specification. </a:t>
            </a:r>
          </a:p>
          <a:p>
            <a:r>
              <a:rPr lang="en-US" dirty="0"/>
              <a:t>VMMs may provide alternate, enumeration schemes using vendor-specific, TDG.VP.VMCALL namespace</a:t>
            </a:r>
          </a:p>
        </p:txBody>
      </p:sp>
    </p:spTree>
    <p:extLst>
      <p:ext uri="{BB962C8B-B14F-4D97-AF65-F5344CB8AC3E}">
        <p14:creationId xmlns:p14="http://schemas.microsoft.com/office/powerpoint/2010/main" val="1762249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9C03-EF99-8C0F-7613-D0A55FF68DE7}"/>
              </a:ext>
            </a:extLst>
          </p:cNvPr>
          <p:cNvSpPr>
            <a:spLocks noGrp="1"/>
          </p:cNvSpPr>
          <p:nvPr>
            <p:ph type="title"/>
          </p:nvPr>
        </p:nvSpPr>
        <p:spPr/>
        <p:txBody>
          <a:bodyPr/>
          <a:lstStyle/>
          <a:p>
            <a:r>
              <a:rPr lang="en-US" dirty="0"/>
              <a:t>TDG.VP.VMALL examples - </a:t>
            </a:r>
            <a:r>
              <a:rPr lang="en-US" b="1" dirty="0" err="1"/>
              <a:t>MapGPA</a:t>
            </a:r>
            <a:endParaRPr lang="en-US" dirty="0"/>
          </a:p>
        </p:txBody>
      </p:sp>
      <p:sp>
        <p:nvSpPr>
          <p:cNvPr id="3" name="Content Placeholder 2">
            <a:extLst>
              <a:ext uri="{FF2B5EF4-FFF2-40B4-BE49-F238E27FC236}">
                <a16:creationId xmlns:a16="http://schemas.microsoft.com/office/drawing/2014/main" id="{8ECFA76C-4ABD-F402-8BA0-370124912DCB}"/>
              </a:ext>
            </a:extLst>
          </p:cNvPr>
          <p:cNvSpPr>
            <a:spLocks noGrp="1"/>
          </p:cNvSpPr>
          <p:nvPr>
            <p:ph idx="1"/>
          </p:nvPr>
        </p:nvSpPr>
        <p:spPr/>
        <p:txBody>
          <a:bodyPr>
            <a:normAutofit fontScale="85000" lnSpcReduction="20000"/>
          </a:bodyPr>
          <a:lstStyle/>
          <a:p>
            <a:r>
              <a:rPr lang="en-US" dirty="0"/>
              <a:t>﻿Request the host VMM to map a GPA range </a:t>
            </a:r>
            <a:r>
              <a:rPr lang="en-US" b="1" dirty="0"/>
              <a:t>as private- or shared-memory mappings</a:t>
            </a:r>
          </a:p>
          <a:p>
            <a:endParaRPr lang="en-US" dirty="0"/>
          </a:p>
          <a:p>
            <a:r>
              <a:rPr lang="en-US" dirty="0"/>
              <a:t>This API may also be used to convert page mappings from private to shared. ﻿For example, to exchange data with the VMM,</a:t>
            </a:r>
            <a:r>
              <a:rPr lang="ko-KR" altLang="en-US" dirty="0"/>
              <a:t> </a:t>
            </a:r>
            <a:r>
              <a:rPr lang="en-US" dirty="0"/>
              <a:t>the TD may use this TDG.VP.VMCALL to request that a GPA range be mapped as a shared memory (for</a:t>
            </a:r>
            <a:r>
              <a:rPr lang="ko-KR" altLang="en-US" dirty="0"/>
              <a:t> </a:t>
            </a:r>
            <a:r>
              <a:rPr lang="en-US" dirty="0"/>
              <a:t>example, for </a:t>
            </a:r>
            <a:r>
              <a:rPr lang="en-US" dirty="0" err="1"/>
              <a:t>paravirtualized</a:t>
            </a:r>
            <a:r>
              <a:rPr lang="en-US" dirty="0"/>
              <a:t> IO) via the shared EPT</a:t>
            </a:r>
            <a:r>
              <a:rPr lang="en-US" altLang="ko-KR" dirty="0"/>
              <a:t>.</a:t>
            </a:r>
            <a:endParaRPr lang="en-US" dirty="0"/>
          </a:p>
          <a:p>
            <a:r>
              <a:rPr lang="en-US" dirty="0"/>
              <a:t>When the VMM responds to this TDG.VP.VMCALL with success, the goal</a:t>
            </a:r>
            <a:r>
              <a:rPr lang="ko-KR" altLang="en-US" dirty="0"/>
              <a:t> </a:t>
            </a:r>
            <a:r>
              <a:rPr lang="en-US" dirty="0"/>
              <a:t>is for the TD to execute TDCALL[TDG.MEM.PAGE.ACCEPT] to complete the process to make the page(s)</a:t>
            </a:r>
            <a:r>
              <a:rPr lang="ko-KR" altLang="en-US" dirty="0"/>
              <a:t> </a:t>
            </a:r>
            <a:r>
              <a:rPr lang="en-US" dirty="0"/>
              <a:t>usable as a private GPA inside the TD</a:t>
            </a:r>
          </a:p>
          <a:p>
            <a:r>
              <a:rPr lang="en-US" dirty="0"/>
              <a:t>﻿Upon </a:t>
            </a:r>
            <a:r>
              <a:rPr lang="en-US" dirty="0" err="1"/>
              <a:t>MapGPA</a:t>
            </a:r>
            <a:r>
              <a:rPr lang="en-US" dirty="0"/>
              <a:t> from shared to private, the VMM needs to check if the page is mapped by the IOMMU page table. If direct I/O is already enabled and the page is mapped, </a:t>
            </a:r>
            <a:r>
              <a:rPr lang="en-US" dirty="0" err="1"/>
              <a:t>MapGPA</a:t>
            </a:r>
            <a:r>
              <a:rPr lang="en-US" dirty="0"/>
              <a:t> should fail. This is equivalent to removing a page from a (legacy) guest with direct I/O enabled; the pages need to be pinned there.</a:t>
            </a:r>
          </a:p>
        </p:txBody>
      </p:sp>
    </p:spTree>
    <p:extLst>
      <p:ext uri="{BB962C8B-B14F-4D97-AF65-F5344CB8AC3E}">
        <p14:creationId xmlns:p14="http://schemas.microsoft.com/office/powerpoint/2010/main" val="3884205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DD95-1262-E044-A388-7ABC1BD8B93A}"/>
              </a:ext>
            </a:extLst>
          </p:cNvPr>
          <p:cNvSpPr>
            <a:spLocks noGrp="1"/>
          </p:cNvSpPr>
          <p:nvPr>
            <p:ph type="title"/>
          </p:nvPr>
        </p:nvSpPr>
        <p:spPr/>
        <p:txBody>
          <a:bodyPr/>
          <a:lstStyle/>
          <a:p>
            <a:r>
              <a:rPr lang="en-US" dirty="0"/>
              <a:t>﻿ TDG.VP.VMCALL&lt;</a:t>
            </a:r>
            <a:r>
              <a:rPr lang="en-US" dirty="0" err="1"/>
              <a:t>SetupEventNotifyInterrupt</a:t>
            </a:r>
            <a:r>
              <a:rPr lang="en-US" dirty="0"/>
              <a:t>&gt;</a:t>
            </a:r>
          </a:p>
        </p:txBody>
      </p:sp>
      <p:sp>
        <p:nvSpPr>
          <p:cNvPr id="3" name="Content Placeholder 2">
            <a:extLst>
              <a:ext uri="{FF2B5EF4-FFF2-40B4-BE49-F238E27FC236}">
                <a16:creationId xmlns:a16="http://schemas.microsoft.com/office/drawing/2014/main" id="{963EC752-EA18-86A9-8536-A3B7AA3E04D6}"/>
              </a:ext>
            </a:extLst>
          </p:cNvPr>
          <p:cNvSpPr>
            <a:spLocks noGrp="1"/>
          </p:cNvSpPr>
          <p:nvPr>
            <p:ph idx="1"/>
          </p:nvPr>
        </p:nvSpPr>
        <p:spPr/>
        <p:txBody>
          <a:bodyPr>
            <a:normAutofit/>
          </a:bodyPr>
          <a:lstStyle/>
          <a:p>
            <a:r>
              <a:rPr lang="en-US" dirty="0"/>
              <a:t>﻿The guest TD may request the host VMM specify which interrupt vector to use as an event-notify vector.</a:t>
            </a:r>
          </a:p>
          <a:p>
            <a:r>
              <a:rPr lang="en-US" dirty="0"/>
              <a:t>This is designed as an untrusted operation; thus, the TD OS should be designed to not use the event notification for trusted operations.</a:t>
            </a:r>
          </a:p>
          <a:p>
            <a:r>
              <a:rPr lang="en-US" dirty="0"/>
              <a:t>Example of an operation that can use the event notify is the host VMM signaling a device removal to the TD, in response to which a TD may unload a device driver.</a:t>
            </a:r>
          </a:p>
          <a:p>
            <a:r>
              <a:rPr lang="en-US" dirty="0"/>
              <a:t>The host VMM should use SEAMCALL [TDWRVPS] leaf to inject an interrupt at the requested-interrupt vector into the TD via the posted-interrupt descriptor. </a:t>
            </a:r>
          </a:p>
        </p:txBody>
      </p:sp>
    </p:spTree>
    <p:extLst>
      <p:ext uri="{BB962C8B-B14F-4D97-AF65-F5344CB8AC3E}">
        <p14:creationId xmlns:p14="http://schemas.microsoft.com/office/powerpoint/2010/main" val="24219666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52DE-6613-3656-7BC1-B19C1B051531}"/>
              </a:ext>
            </a:extLst>
          </p:cNvPr>
          <p:cNvSpPr>
            <a:spLocks noGrp="1"/>
          </p:cNvSpPr>
          <p:nvPr>
            <p:ph type="title"/>
          </p:nvPr>
        </p:nvSpPr>
        <p:spPr/>
        <p:txBody>
          <a:bodyPr/>
          <a:lstStyle/>
          <a:p>
            <a:r>
              <a:rPr lang="en-US" dirty="0"/>
              <a:t>﻿TDG.VP.VMCALL&lt;#</a:t>
            </a:r>
            <a:r>
              <a:rPr lang="en-US" dirty="0" err="1"/>
              <a:t>VE.RequestMMIO</a:t>
            </a:r>
            <a:r>
              <a:rPr lang="en-US" dirty="0"/>
              <a:t>&gt;</a:t>
            </a:r>
          </a:p>
        </p:txBody>
      </p:sp>
      <p:sp>
        <p:nvSpPr>
          <p:cNvPr id="3" name="Content Placeholder 2">
            <a:extLst>
              <a:ext uri="{FF2B5EF4-FFF2-40B4-BE49-F238E27FC236}">
                <a16:creationId xmlns:a16="http://schemas.microsoft.com/office/drawing/2014/main" id="{63EA2D9F-2D8A-FD9B-29BC-8455303D642A}"/>
              </a:ext>
            </a:extLst>
          </p:cNvPr>
          <p:cNvSpPr>
            <a:spLocks noGrp="1"/>
          </p:cNvSpPr>
          <p:nvPr>
            <p:ph idx="1"/>
          </p:nvPr>
        </p:nvSpPr>
        <p:spPr/>
        <p:txBody>
          <a:bodyPr>
            <a:normAutofit fontScale="77500" lnSpcReduction="20000"/>
          </a:bodyPr>
          <a:lstStyle/>
          <a:p>
            <a:r>
              <a:rPr lang="en-US" dirty="0"/>
              <a:t>Request the VMM perform emulated-MMIO-access operation. The VMM may emulate MMIO space in shared-GPA space. </a:t>
            </a:r>
          </a:p>
          <a:p>
            <a:r>
              <a:rPr lang="en-US" dirty="0"/>
              <a:t>The VMM can induce a #VE on these shared-GPA accesses by mapping shared GPAs with the suppress-VE bit cleared in the EPT Entries corresponding to these mappings. </a:t>
            </a:r>
          </a:p>
          <a:p>
            <a:r>
              <a:rPr lang="en-US" dirty="0"/>
              <a:t>In response to the #VE, the TD can use the TDCALL[TDG.VP.VEINFO.GET] to get the Virtualization-Exception-Information Fields (See Error! Reference source not found.) and validate that the #VE exit reason is 48 (EPT violation causing #VE). </a:t>
            </a:r>
          </a:p>
          <a:p>
            <a:r>
              <a:rPr lang="en-US" dirty="0"/>
              <a:t>After the TD software decodes the instruction causing the #VE locally and validating the accessed region and source of access, the TD may choose to use this TDG.VP.VMCALL to request MMIO read/write operations.</a:t>
            </a:r>
          </a:p>
          <a:p>
            <a:r>
              <a:rPr lang="en-US" dirty="0"/>
              <a:t> The VMM may emulate the access based on the inputs provided by the TD. However, note that, like other TDG.VP.VMCALLs, this TDCALL is designed as an untrusted operation and to be used for untrusted IO with other cryptographic protection for the TD data provided by the TD itself.</a:t>
            </a:r>
          </a:p>
        </p:txBody>
      </p:sp>
    </p:spTree>
    <p:extLst>
      <p:ext uri="{BB962C8B-B14F-4D97-AF65-F5344CB8AC3E}">
        <p14:creationId xmlns:p14="http://schemas.microsoft.com/office/powerpoint/2010/main" val="1662997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62D3-0745-901A-46EA-35B2430CE970}"/>
              </a:ext>
            </a:extLst>
          </p:cNvPr>
          <p:cNvSpPr>
            <a:spLocks noGrp="1"/>
          </p:cNvSpPr>
          <p:nvPr>
            <p:ph type="title"/>
          </p:nvPr>
        </p:nvSpPr>
        <p:spPr/>
        <p:txBody>
          <a:bodyPr>
            <a:normAutofit/>
          </a:bodyPr>
          <a:lstStyle/>
          <a:p>
            <a:r>
              <a:rPr lang="en-US" i="1" dirty="0"/>
              <a:t>SEAMRET — Return to Legacy VMX Root Operation</a:t>
            </a:r>
            <a:endParaRPr lang="en-US" dirty="0"/>
          </a:p>
        </p:txBody>
      </p:sp>
      <p:sp>
        <p:nvSpPr>
          <p:cNvPr id="3" name="Content Placeholder 2">
            <a:extLst>
              <a:ext uri="{FF2B5EF4-FFF2-40B4-BE49-F238E27FC236}">
                <a16:creationId xmlns:a16="http://schemas.microsoft.com/office/drawing/2014/main" id="{02E08F8D-9F36-F52B-D829-7CB31104BE13}"/>
              </a:ext>
            </a:extLst>
          </p:cNvPr>
          <p:cNvSpPr>
            <a:spLocks noGrp="1"/>
          </p:cNvSpPr>
          <p:nvPr>
            <p:ph idx="1"/>
          </p:nvPr>
        </p:nvSpPr>
        <p:spPr/>
        <p:txBody>
          <a:bodyPr/>
          <a:lstStyle/>
          <a:p>
            <a:r>
              <a:rPr lang="en-US" i="1" dirty="0"/>
              <a:t>This instruction helps the SEAM VMX root software exit from SEAM VMX root operation and resume execution of the VMM software in legacy VMX root operation</a:t>
            </a:r>
            <a:endParaRPr lang="en-US" dirty="0"/>
          </a:p>
          <a:p>
            <a:r>
              <a:rPr lang="en-US" i="1" dirty="0"/>
              <a:t>SEAMRET from the P-SEAMLDR clears the current VMCS structure pointed to by the current-VMCS pointer. </a:t>
            </a:r>
          </a:p>
          <a:p>
            <a:r>
              <a:rPr lang="en-US" i="1" dirty="0"/>
              <a:t>A VMM that invokes the P-SEAMLDR using SEAMCALL must reload the current-VMCS, if required, using the VMPTRLD</a:t>
            </a:r>
            <a:r>
              <a:rPr lang="en-US" dirty="0"/>
              <a:t> </a:t>
            </a:r>
            <a:r>
              <a:rPr lang="en-US" i="1" dirty="0"/>
              <a:t>instruction.</a:t>
            </a:r>
            <a:endParaRPr lang="en-US" dirty="0"/>
          </a:p>
          <a:p>
            <a:endParaRPr lang="en-US" dirty="0"/>
          </a:p>
        </p:txBody>
      </p:sp>
    </p:spTree>
    <p:extLst>
      <p:ext uri="{BB962C8B-B14F-4D97-AF65-F5344CB8AC3E}">
        <p14:creationId xmlns:p14="http://schemas.microsoft.com/office/powerpoint/2010/main" val="3888835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8E3A-1200-C6F1-4CCD-521A5E4C928A}"/>
              </a:ext>
            </a:extLst>
          </p:cNvPr>
          <p:cNvSpPr>
            <a:spLocks noGrp="1"/>
          </p:cNvSpPr>
          <p:nvPr>
            <p:ph type="title"/>
          </p:nvPr>
        </p:nvSpPr>
        <p:spPr/>
        <p:txBody>
          <a:bodyPr>
            <a:normAutofit/>
          </a:bodyPr>
          <a:lstStyle/>
          <a:p>
            <a:r>
              <a:rPr lang="en-US" i="1" dirty="0"/>
              <a:t>SEAMCALL — Call to SEAM VMX Root Operation</a:t>
            </a:r>
            <a:endParaRPr lang="en-US"/>
          </a:p>
        </p:txBody>
      </p:sp>
      <p:sp>
        <p:nvSpPr>
          <p:cNvPr id="3" name="Content Placeholder 2">
            <a:extLst>
              <a:ext uri="{FF2B5EF4-FFF2-40B4-BE49-F238E27FC236}">
                <a16:creationId xmlns:a16="http://schemas.microsoft.com/office/drawing/2014/main" id="{CE5577E2-E359-AE9E-DB06-77274DEE640D}"/>
              </a:ext>
            </a:extLst>
          </p:cNvPr>
          <p:cNvSpPr>
            <a:spLocks noGrp="1"/>
          </p:cNvSpPr>
          <p:nvPr>
            <p:ph idx="1"/>
          </p:nvPr>
        </p:nvSpPr>
        <p:spPr/>
        <p:txBody>
          <a:bodyPr>
            <a:normAutofit/>
          </a:bodyPr>
          <a:lstStyle/>
          <a:p>
            <a:r>
              <a:rPr lang="en-US" i="1" dirty="0"/>
              <a:t>The SEAMCALL instruction uses RAX register bit 63 to determine if the request is to transition to the Intel PSEAMLDR module (</a:t>
            </a:r>
            <a:r>
              <a:rPr lang="en-US" i="1" dirty="0" err="1"/>
              <a:t>acm</a:t>
            </a:r>
            <a:r>
              <a:rPr lang="en-US" i="1" dirty="0"/>
              <a:t> backed) (if bit 63 is 1) or the Intel TDX module (if bit 63 is 0).</a:t>
            </a:r>
            <a:endParaRPr lang="en-US" dirty="0"/>
          </a:p>
          <a:p>
            <a:r>
              <a:rPr lang="en-US" i="1" dirty="0"/>
              <a:t>SEAMCALL invokes an indirect branch control mechanism that establishes a barrier, preventing software that executed before the SEAMCALL from controlling the predicted targets of indirect branches executed after SEAMCALL on the same logical processor</a:t>
            </a:r>
            <a:endParaRPr lang="en-US" dirty="0"/>
          </a:p>
          <a:p>
            <a:endParaRPr lang="en-US" dirty="0"/>
          </a:p>
          <a:p>
            <a:endParaRPr lang="en-US" dirty="0"/>
          </a:p>
        </p:txBody>
      </p:sp>
    </p:spTree>
    <p:extLst>
      <p:ext uri="{BB962C8B-B14F-4D97-AF65-F5344CB8AC3E}">
        <p14:creationId xmlns:p14="http://schemas.microsoft.com/office/powerpoint/2010/main" val="296050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AF9C-C8BB-6ED9-90D8-B8663C08A8A9}"/>
              </a:ext>
            </a:extLst>
          </p:cNvPr>
          <p:cNvSpPr>
            <a:spLocks noGrp="1"/>
          </p:cNvSpPr>
          <p:nvPr>
            <p:ph type="title"/>
          </p:nvPr>
        </p:nvSpPr>
        <p:spPr/>
        <p:txBody>
          <a:bodyPr/>
          <a:lstStyle/>
          <a:p>
            <a:r>
              <a:rPr lang="en-US" i="1" dirty="0"/>
              <a:t>SEAMOPS — Invoke SEAM Operations</a:t>
            </a:r>
            <a:endParaRPr lang="en-US" dirty="0"/>
          </a:p>
        </p:txBody>
      </p:sp>
      <p:sp>
        <p:nvSpPr>
          <p:cNvPr id="3" name="Content Placeholder 2">
            <a:extLst>
              <a:ext uri="{FF2B5EF4-FFF2-40B4-BE49-F238E27FC236}">
                <a16:creationId xmlns:a16="http://schemas.microsoft.com/office/drawing/2014/main" id="{54FEFAA3-5BB7-431E-E642-A966A07DBCA8}"/>
              </a:ext>
            </a:extLst>
          </p:cNvPr>
          <p:cNvSpPr>
            <a:spLocks noGrp="1"/>
          </p:cNvSpPr>
          <p:nvPr>
            <p:ph idx="1"/>
          </p:nvPr>
        </p:nvSpPr>
        <p:spPr/>
        <p:txBody>
          <a:bodyPr/>
          <a:lstStyle/>
          <a:p>
            <a:r>
              <a:rPr lang="en-US" i="1" dirty="0"/>
              <a:t>The SEAMOPS instruction is used to help execute SEAM-specific operations in SEAM VMX root operation.</a:t>
            </a:r>
            <a:endParaRPr lang="en-US" dirty="0"/>
          </a:p>
          <a:p>
            <a:r>
              <a:rPr lang="en-US" i="1" dirty="0"/>
              <a:t>Two leaf functions are currently defined:</a:t>
            </a:r>
            <a:endParaRPr lang="en-US" dirty="0"/>
          </a:p>
          <a:p>
            <a:pPr lvl="1"/>
            <a:r>
              <a:rPr lang="en-US" i="1" dirty="0"/>
              <a:t>CAPABILITIES (RAX == 0): Returns a bitmap of the supported SEAMOPS leaves.</a:t>
            </a:r>
            <a:endParaRPr lang="en-US" dirty="0"/>
          </a:p>
          <a:p>
            <a:pPr lvl="1"/>
            <a:r>
              <a:rPr lang="en-US" i="1" dirty="0"/>
              <a:t>SEAMREPORT (RAX == 1): Generate SEAMREPORT structure.</a:t>
            </a:r>
            <a:endParaRPr lang="en-US" dirty="0"/>
          </a:p>
          <a:p>
            <a:endParaRPr lang="en-US" dirty="0"/>
          </a:p>
          <a:p>
            <a:endParaRPr lang="en-US" dirty="0"/>
          </a:p>
        </p:txBody>
      </p:sp>
    </p:spTree>
    <p:extLst>
      <p:ext uri="{BB962C8B-B14F-4D97-AF65-F5344CB8AC3E}">
        <p14:creationId xmlns:p14="http://schemas.microsoft.com/office/powerpoint/2010/main" val="24298280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5A5A-B609-F7F3-4E93-F96D82F73693}"/>
              </a:ext>
            </a:extLst>
          </p:cNvPr>
          <p:cNvSpPr>
            <a:spLocks noGrp="1"/>
          </p:cNvSpPr>
          <p:nvPr>
            <p:ph type="title"/>
          </p:nvPr>
        </p:nvSpPr>
        <p:spPr/>
        <p:txBody>
          <a:bodyPr/>
          <a:lstStyle/>
          <a:p>
            <a:r>
              <a:rPr lang="en-US" dirty="0"/>
              <a:t>Possible research directions?	</a:t>
            </a:r>
          </a:p>
        </p:txBody>
      </p:sp>
      <p:sp>
        <p:nvSpPr>
          <p:cNvPr id="3" name="Content Placeholder 2">
            <a:extLst>
              <a:ext uri="{FF2B5EF4-FFF2-40B4-BE49-F238E27FC236}">
                <a16:creationId xmlns:a16="http://schemas.microsoft.com/office/drawing/2014/main" id="{594D55D8-31F8-57FE-2FE4-CB11608C7262}"/>
              </a:ext>
            </a:extLst>
          </p:cNvPr>
          <p:cNvSpPr>
            <a:spLocks noGrp="1"/>
          </p:cNvSpPr>
          <p:nvPr>
            <p:ph idx="1"/>
          </p:nvPr>
        </p:nvSpPr>
        <p:spPr/>
        <p:txBody>
          <a:bodyPr/>
          <a:lstStyle/>
          <a:p>
            <a:r>
              <a:rPr lang="en-US" dirty="0"/>
              <a:t>What happens if the attacker can compromise one of the TD and VMM? Can compromised TD instance affect other TD </a:t>
            </a:r>
            <a:r>
              <a:rPr lang="en-US" dirty="0" err="1"/>
              <a:t>vm</a:t>
            </a:r>
            <a:r>
              <a:rPr lang="en-US" dirty="0"/>
              <a:t> by cooperating with VMM? TDX does not trust the VMM but it doesn’t assume that one of the TD is compromised. Is there some security hole in the ABI? </a:t>
            </a:r>
            <a:r>
              <a:rPr lang="en-US" dirty="0">
                <a:solidFill>
                  <a:srgbClr val="FF0000"/>
                </a:solidFill>
              </a:rPr>
              <a:t>VMM</a:t>
            </a:r>
            <a:r>
              <a:rPr lang="en-US" dirty="0"/>
              <a:t> &lt;-&gt; TDX &lt;-&gt;</a:t>
            </a:r>
            <a:r>
              <a:rPr lang="en-US" dirty="0">
                <a:solidFill>
                  <a:srgbClr val="FF0000"/>
                </a:solidFill>
              </a:rPr>
              <a:t>TD</a:t>
            </a:r>
            <a:r>
              <a:rPr lang="en-US" dirty="0"/>
              <a:t>? (Usually TDX assumes VMM is compromised and TDX is bug free.. But what about TD?)</a:t>
            </a:r>
          </a:p>
          <a:p>
            <a:r>
              <a:rPr lang="en-US" altLang="ko-KR" dirty="0"/>
              <a:t>TD has been designed with</a:t>
            </a:r>
            <a:r>
              <a:rPr lang="ko-KR" altLang="en-US" dirty="0"/>
              <a:t> </a:t>
            </a:r>
            <a:r>
              <a:rPr lang="en-US" altLang="ko-KR" dirty="0"/>
              <a:t>no deterministic way to confirm the result of those operations performed by the host VMM. How each TD can verify and assure that VMM faithfully service their request? </a:t>
            </a:r>
            <a:endParaRPr lang="en-US" dirty="0"/>
          </a:p>
          <a:p>
            <a:endParaRPr lang="en-US" dirty="0"/>
          </a:p>
        </p:txBody>
      </p:sp>
    </p:spTree>
    <p:extLst>
      <p:ext uri="{BB962C8B-B14F-4D97-AF65-F5344CB8AC3E}">
        <p14:creationId xmlns:p14="http://schemas.microsoft.com/office/powerpoint/2010/main" val="2959733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DAB8-58F6-FF6E-EB9C-235AE6E44D1F}"/>
              </a:ext>
            </a:extLst>
          </p:cNvPr>
          <p:cNvSpPr>
            <a:spLocks noGrp="1"/>
          </p:cNvSpPr>
          <p:nvPr>
            <p:ph type="title"/>
          </p:nvPr>
        </p:nvSpPr>
        <p:spPr/>
        <p:txBody>
          <a:bodyPr/>
          <a:lstStyle/>
          <a:p>
            <a:r>
              <a:rPr lang="en-US" dirty="0"/>
              <a:t>TDX transitions</a:t>
            </a:r>
          </a:p>
        </p:txBody>
      </p:sp>
      <p:sp>
        <p:nvSpPr>
          <p:cNvPr id="3" name="Content Placeholder 2">
            <a:extLst>
              <a:ext uri="{FF2B5EF4-FFF2-40B4-BE49-F238E27FC236}">
                <a16:creationId xmlns:a16="http://schemas.microsoft.com/office/drawing/2014/main" id="{D9C6BE59-A955-7143-6E95-305FD1A37EE2}"/>
              </a:ext>
            </a:extLst>
          </p:cNvPr>
          <p:cNvSpPr>
            <a:spLocks noGrp="1"/>
          </p:cNvSpPr>
          <p:nvPr>
            <p:ph idx="1"/>
          </p:nvPr>
        </p:nvSpPr>
        <p:spPr/>
        <p:txBody>
          <a:bodyPr>
            <a:normAutofit/>
          </a:bodyPr>
          <a:lstStyle/>
          <a:p>
            <a:r>
              <a:rPr lang="en-US" dirty="0"/>
              <a:t>﻿TDX transitions between TDX root operation and TDX non-root </a:t>
            </a:r>
          </a:p>
          <a:p>
            <a:pPr lvl="1"/>
            <a:r>
              <a:rPr lang="en-US" dirty="0"/>
              <a:t>TD </a:t>
            </a:r>
            <a:r>
              <a:rPr lang="en-US" b="1" dirty="0"/>
              <a:t>Entries</a:t>
            </a:r>
            <a:r>
              <a:rPr lang="en-US" dirty="0"/>
              <a:t>, from TDX root to TDX</a:t>
            </a:r>
            <a:r>
              <a:rPr lang="ko-KR" altLang="en-US" dirty="0"/>
              <a:t> </a:t>
            </a:r>
            <a:r>
              <a:rPr lang="en-US" dirty="0"/>
              <a:t>non-root mode</a:t>
            </a:r>
          </a:p>
          <a:p>
            <a:pPr lvl="1"/>
            <a:r>
              <a:rPr lang="en-US" dirty="0"/>
              <a:t>TD </a:t>
            </a:r>
            <a:r>
              <a:rPr lang="en-US" b="1" dirty="0"/>
              <a:t>Exits</a:t>
            </a:r>
            <a:r>
              <a:rPr lang="en-US" dirty="0"/>
              <a:t> from TDX non-root to TDX root mode. </a:t>
            </a:r>
          </a:p>
          <a:p>
            <a:pPr lvl="1"/>
            <a:r>
              <a:rPr lang="en-US" dirty="0"/>
              <a:t>A TD Exit might be </a:t>
            </a:r>
            <a:r>
              <a:rPr lang="en-US" b="1" dirty="0"/>
              <a:t>asynchronous</a:t>
            </a:r>
            <a:r>
              <a:rPr lang="en-US" dirty="0"/>
              <a:t>, triggered by some</a:t>
            </a:r>
            <a:r>
              <a:rPr lang="ko-KR" altLang="en-US" dirty="0"/>
              <a:t> </a:t>
            </a:r>
            <a:r>
              <a:rPr lang="en-US" dirty="0"/>
              <a:t>external event (e.g., external interrupt or SMI) or an exception,</a:t>
            </a:r>
            <a:r>
              <a:rPr lang="ko-KR" altLang="en-US" dirty="0"/>
              <a:t> </a:t>
            </a:r>
            <a:r>
              <a:rPr lang="en-US" altLang="ko-KR" dirty="0"/>
              <a:t>or </a:t>
            </a:r>
            <a:r>
              <a:rPr lang="en-US" dirty="0"/>
              <a:t>it might be </a:t>
            </a:r>
            <a:r>
              <a:rPr lang="en-US" b="1" dirty="0"/>
              <a:t>synchronous</a:t>
            </a:r>
            <a:r>
              <a:rPr lang="en-US" dirty="0"/>
              <a:t>, triggered by a</a:t>
            </a:r>
            <a:r>
              <a:rPr lang="ko-KR" altLang="en-US" dirty="0"/>
              <a:t> </a:t>
            </a:r>
            <a:r>
              <a:rPr lang="en-US" dirty="0"/>
              <a:t>TDCALL(TDG.VP.VMCALL) function.</a:t>
            </a:r>
          </a:p>
        </p:txBody>
      </p:sp>
    </p:spTree>
    <p:extLst>
      <p:ext uri="{BB962C8B-B14F-4D97-AF65-F5344CB8AC3E}">
        <p14:creationId xmlns:p14="http://schemas.microsoft.com/office/powerpoint/2010/main" val="3224933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5A5A-B609-F7F3-4E93-F96D82F73693}"/>
              </a:ext>
            </a:extLst>
          </p:cNvPr>
          <p:cNvSpPr>
            <a:spLocks noGrp="1"/>
          </p:cNvSpPr>
          <p:nvPr>
            <p:ph type="title"/>
          </p:nvPr>
        </p:nvSpPr>
        <p:spPr/>
        <p:txBody>
          <a:bodyPr/>
          <a:lstStyle/>
          <a:p>
            <a:r>
              <a:rPr lang="en-US" dirty="0"/>
              <a:t>Possible research directions?	</a:t>
            </a:r>
          </a:p>
        </p:txBody>
      </p:sp>
      <p:sp>
        <p:nvSpPr>
          <p:cNvPr id="3" name="Content Placeholder 2">
            <a:extLst>
              <a:ext uri="{FF2B5EF4-FFF2-40B4-BE49-F238E27FC236}">
                <a16:creationId xmlns:a16="http://schemas.microsoft.com/office/drawing/2014/main" id="{594D55D8-31F8-57FE-2FE4-CB11608C7262}"/>
              </a:ext>
            </a:extLst>
          </p:cNvPr>
          <p:cNvSpPr>
            <a:spLocks noGrp="1"/>
          </p:cNvSpPr>
          <p:nvPr>
            <p:ph idx="1"/>
          </p:nvPr>
        </p:nvSpPr>
        <p:spPr/>
        <p:txBody>
          <a:bodyPr/>
          <a:lstStyle/>
          <a:p>
            <a:r>
              <a:rPr lang="en-US" dirty="0"/>
              <a:t>AMD SEV-</a:t>
            </a:r>
            <a:r>
              <a:rPr lang="en-US" dirty="0" err="1"/>
              <a:t>snp</a:t>
            </a:r>
            <a:r>
              <a:rPr lang="en-US" dirty="0"/>
              <a:t> and Intel TDX provide similar functionalities, but not compatible. Is it possible to emulate AME SEV on Intel TDX or vice versa? Similar to emulating SGX capabilities on AMD processor?</a:t>
            </a:r>
          </a:p>
          <a:p>
            <a:r>
              <a:rPr lang="en-US" dirty="0"/>
              <a:t>TDX provides ﻿array of registers extended at runtime similar to TPM PCR. How to utilize this registers to store important system changes made to TD? Can we detect EPT based side channels using a runtime attestation? TDX reports some unexceptional events, can we memorize those events as runtime attestation? </a:t>
            </a:r>
          </a:p>
          <a:p>
            <a:r>
              <a:rPr lang="en-US" dirty="0"/>
              <a:t>How to establish fast and secure IO devices connection from TD? should it be always be offloaded to shared pages ..? </a:t>
            </a:r>
          </a:p>
        </p:txBody>
      </p:sp>
    </p:spTree>
    <p:extLst>
      <p:ext uri="{BB962C8B-B14F-4D97-AF65-F5344CB8AC3E}">
        <p14:creationId xmlns:p14="http://schemas.microsoft.com/office/powerpoint/2010/main" val="243922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5A5A-B609-F7F3-4E93-F96D82F73693}"/>
              </a:ext>
            </a:extLst>
          </p:cNvPr>
          <p:cNvSpPr>
            <a:spLocks noGrp="1"/>
          </p:cNvSpPr>
          <p:nvPr>
            <p:ph type="title"/>
          </p:nvPr>
        </p:nvSpPr>
        <p:spPr/>
        <p:txBody>
          <a:bodyPr/>
          <a:lstStyle/>
          <a:p>
            <a:r>
              <a:rPr lang="en-US" dirty="0"/>
              <a:t>Possible research directions?	</a:t>
            </a:r>
          </a:p>
        </p:txBody>
      </p:sp>
      <p:sp>
        <p:nvSpPr>
          <p:cNvPr id="3" name="Content Placeholder 2">
            <a:extLst>
              <a:ext uri="{FF2B5EF4-FFF2-40B4-BE49-F238E27FC236}">
                <a16:creationId xmlns:a16="http://schemas.microsoft.com/office/drawing/2014/main" id="{594D55D8-31F8-57FE-2FE4-CB11608C7262}"/>
              </a:ext>
            </a:extLst>
          </p:cNvPr>
          <p:cNvSpPr>
            <a:spLocks noGrp="1"/>
          </p:cNvSpPr>
          <p:nvPr>
            <p:ph idx="1"/>
          </p:nvPr>
        </p:nvSpPr>
        <p:spPr/>
        <p:txBody>
          <a:bodyPr/>
          <a:lstStyle/>
          <a:p>
            <a:pPr marL="0" indent="0">
              <a:buNone/>
            </a:pPr>
            <a:r>
              <a:rPr lang="en-US" dirty="0"/>
              <a:t>MKTME, Intel SGX, AMD SEV.. Use all different encryption and MAC. Can we offload this encryption and integrity checks to Processor In memory? Also CXL provides the Link layer encryption (PCI-E encryption) </a:t>
            </a:r>
          </a:p>
        </p:txBody>
      </p:sp>
    </p:spTree>
    <p:extLst>
      <p:ext uri="{BB962C8B-B14F-4D97-AF65-F5344CB8AC3E}">
        <p14:creationId xmlns:p14="http://schemas.microsoft.com/office/powerpoint/2010/main" val="1826583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3F87-B711-745E-63DA-F8DAA5A53A2F}"/>
              </a:ext>
            </a:extLst>
          </p:cNvPr>
          <p:cNvSpPr>
            <a:spLocks noGrp="1"/>
          </p:cNvSpPr>
          <p:nvPr>
            <p:ph type="title"/>
          </p:nvPr>
        </p:nvSpPr>
        <p:spPr/>
        <p:txBody>
          <a:bodyPr/>
          <a:lstStyle/>
          <a:p>
            <a:r>
              <a:rPr lang="en-US" dirty="0"/>
              <a:t>What is TDX module and how to load it?</a:t>
            </a:r>
          </a:p>
        </p:txBody>
      </p:sp>
      <p:sp>
        <p:nvSpPr>
          <p:cNvPr id="3" name="Content Placeholder 2">
            <a:extLst>
              <a:ext uri="{FF2B5EF4-FFF2-40B4-BE49-F238E27FC236}">
                <a16:creationId xmlns:a16="http://schemas.microsoft.com/office/drawing/2014/main" id="{77DD21AF-D789-7643-1C99-670E3747DDC1}"/>
              </a:ext>
            </a:extLst>
          </p:cNvPr>
          <p:cNvSpPr>
            <a:spLocks noGrp="1"/>
          </p:cNvSpPr>
          <p:nvPr>
            <p:ph idx="1"/>
          </p:nvPr>
        </p:nvSpPr>
        <p:spPr>
          <a:xfrm>
            <a:off x="838200" y="1449590"/>
            <a:ext cx="10515600" cy="4351338"/>
          </a:xfrm>
        </p:spPr>
        <p:txBody>
          <a:bodyPr/>
          <a:lstStyle/>
          <a:p>
            <a:r>
              <a:rPr lang="en-US" dirty="0"/>
              <a:t>Intel® TXT  authenticated code module (ACM) verifies the digital signature on the </a:t>
            </a:r>
            <a:r>
              <a:rPr lang="en-US" i="1" dirty="0"/>
              <a:t>Intel Persistent SEAM loader (P-SEAMLDR) module </a:t>
            </a:r>
            <a:r>
              <a:rPr lang="en-US" dirty="0"/>
              <a:t>and load it into the SEAM-memory range, </a:t>
            </a:r>
            <a:r>
              <a:rPr lang="en-US" i="1" dirty="0"/>
              <a:t>P_SEAMLDR_RANGE</a:t>
            </a:r>
          </a:p>
          <a:p>
            <a:r>
              <a:rPr lang="en-US" i="1" dirty="0"/>
              <a:t>P-SEAMLDR module measure, verify, and install the Intel TDX-module into the MODULE_RANGE.</a:t>
            </a:r>
          </a:p>
          <a:p>
            <a:r>
              <a:rPr lang="en-US" i="1" dirty="0"/>
              <a:t>Intel TDX-module provides functions to build and manage TD VMs.</a:t>
            </a:r>
            <a:endParaRPr lang="en-US" dirty="0"/>
          </a:p>
          <a:p>
            <a:endParaRPr lang="en-US" i="1"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308E072C-5D9D-A310-75EE-769B6060AA0E}"/>
              </a:ext>
            </a:extLst>
          </p:cNvPr>
          <p:cNvPicPr>
            <a:picLocks noChangeAspect="1"/>
          </p:cNvPicPr>
          <p:nvPr/>
        </p:nvPicPr>
        <p:blipFill>
          <a:blip r:embed="rId2"/>
          <a:stretch>
            <a:fillRect/>
          </a:stretch>
        </p:blipFill>
        <p:spPr>
          <a:xfrm>
            <a:off x="2331016" y="3992830"/>
            <a:ext cx="7529967" cy="2892563"/>
          </a:xfrm>
          <a:prstGeom prst="rect">
            <a:avLst/>
          </a:prstGeom>
        </p:spPr>
      </p:pic>
    </p:spTree>
    <p:extLst>
      <p:ext uri="{BB962C8B-B14F-4D97-AF65-F5344CB8AC3E}">
        <p14:creationId xmlns:p14="http://schemas.microsoft.com/office/powerpoint/2010/main" val="3666292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211E-46D1-E713-09FB-E2AAC3A679FA}"/>
              </a:ext>
            </a:extLst>
          </p:cNvPr>
          <p:cNvSpPr>
            <a:spLocks noGrp="1"/>
          </p:cNvSpPr>
          <p:nvPr>
            <p:ph type="title"/>
          </p:nvPr>
        </p:nvSpPr>
        <p:spPr/>
        <p:txBody>
          <a:bodyPr/>
          <a:lstStyle/>
          <a:p>
            <a:r>
              <a:rPr lang="en-US" dirty="0"/>
              <a:t>VMM interactions with TDXs</a:t>
            </a:r>
          </a:p>
        </p:txBody>
      </p:sp>
      <p:sp>
        <p:nvSpPr>
          <p:cNvPr id="3" name="Content Placeholder 2">
            <a:extLst>
              <a:ext uri="{FF2B5EF4-FFF2-40B4-BE49-F238E27FC236}">
                <a16:creationId xmlns:a16="http://schemas.microsoft.com/office/drawing/2014/main" id="{93D98FB7-8A74-713E-F48E-51B888843E33}"/>
              </a:ext>
            </a:extLst>
          </p:cNvPr>
          <p:cNvSpPr>
            <a:spLocks noGrp="1"/>
          </p:cNvSpPr>
          <p:nvPr>
            <p:ph idx="1"/>
          </p:nvPr>
        </p:nvSpPr>
        <p:spPr>
          <a:xfrm>
            <a:off x="516577" y="1825625"/>
            <a:ext cx="5964906" cy="4351338"/>
          </a:xfrm>
        </p:spPr>
        <p:txBody>
          <a:bodyPr>
            <a:normAutofit fontScale="92500" lnSpcReduction="20000"/>
          </a:bodyPr>
          <a:lstStyle/>
          <a:p>
            <a:r>
              <a:rPr lang="en-US" i="1" dirty="0"/>
              <a:t>SEAM VMX root operation is designed to additionally host a CPU-attested, software module called the Intel Persistent SEAMLDR (Intel P-SEAMLDR) module to load and update the Intel TDX module</a:t>
            </a:r>
            <a:endParaRPr lang="en-US" dirty="0"/>
          </a:p>
          <a:p>
            <a:r>
              <a:rPr lang="en-US" i="1" dirty="0"/>
              <a:t>The Intel TDX module and the Intel P-SEAMLDR module, that execute in SEAM VMX-root operation, execute out of memory defined by the SEAM range register (SEAMRR)</a:t>
            </a:r>
          </a:p>
          <a:p>
            <a:r>
              <a:rPr lang="en-US" i="1" dirty="0"/>
              <a:t>Currently, the Intel TDX Module is the only SEAM module that the Intel P-SEAMLDR installs.</a:t>
            </a:r>
            <a:endParaRPr lang="en-US" dirty="0"/>
          </a:p>
          <a:p>
            <a:endParaRPr lang="en-US" dirty="0"/>
          </a:p>
          <a:p>
            <a:endParaRPr lang="en-US" dirty="0"/>
          </a:p>
        </p:txBody>
      </p:sp>
      <p:pic>
        <p:nvPicPr>
          <p:cNvPr id="4" name="Picture 3">
            <a:extLst>
              <a:ext uri="{FF2B5EF4-FFF2-40B4-BE49-F238E27FC236}">
                <a16:creationId xmlns:a16="http://schemas.microsoft.com/office/drawing/2014/main" id="{B2E2F32A-126E-F976-E24E-9CEDE7F95572}"/>
              </a:ext>
            </a:extLst>
          </p:cNvPr>
          <p:cNvPicPr>
            <a:picLocks noChangeAspect="1"/>
          </p:cNvPicPr>
          <p:nvPr/>
        </p:nvPicPr>
        <p:blipFill>
          <a:blip r:embed="rId2"/>
          <a:stretch>
            <a:fillRect/>
          </a:stretch>
        </p:blipFill>
        <p:spPr>
          <a:xfrm>
            <a:off x="6344175" y="2277037"/>
            <a:ext cx="5847825" cy="3591327"/>
          </a:xfrm>
          <a:prstGeom prst="rect">
            <a:avLst/>
          </a:prstGeom>
        </p:spPr>
      </p:pic>
    </p:spTree>
    <p:extLst>
      <p:ext uri="{BB962C8B-B14F-4D97-AF65-F5344CB8AC3E}">
        <p14:creationId xmlns:p14="http://schemas.microsoft.com/office/powerpoint/2010/main" val="590158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2649</TotalTime>
  <Words>7353</Words>
  <Application>Microsoft Macintosh PowerPoint</Application>
  <PresentationFormat>Widescreen</PresentationFormat>
  <Paragraphs>428</Paragraphs>
  <Slides>71</Slides>
  <Notes>0</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Calibri Light</vt:lpstr>
      <vt:lpstr>Office Theme</vt:lpstr>
      <vt:lpstr>Virtual machine protection with Intel TDX</vt:lpstr>
      <vt:lpstr>What is TDX?</vt:lpstr>
      <vt:lpstr>Trust boundaries of TDX</vt:lpstr>
      <vt:lpstr>New CPU mode for TDX </vt:lpstr>
      <vt:lpstr>SEAM Mode details</vt:lpstr>
      <vt:lpstr>Two logical modes of Intel TDX</vt:lpstr>
      <vt:lpstr>TDX transitions</vt:lpstr>
      <vt:lpstr>What is TDX module and how to load it?</vt:lpstr>
      <vt:lpstr>VMM interactions with TDXs</vt:lpstr>
      <vt:lpstr>VMM &lt;-&gt; TDX module &lt;-&gt; TD</vt:lpstr>
      <vt:lpstr>TD private memory / shared memory</vt:lpstr>
      <vt:lpstr>MKTME keys and TDX</vt:lpstr>
      <vt:lpstr>TD memory encryption with MTKME</vt:lpstr>
      <vt:lpstr>TD memory integrity protection</vt:lpstr>
      <vt:lpstr>PowerPoint Presentation</vt:lpstr>
      <vt:lpstr>ADDRESS-TRANSLATION INTEGRITY</vt:lpstr>
      <vt:lpstr>PMH checks the GPA and associates with EPTs</vt:lpstr>
      <vt:lpstr>Physical memory view of TDX</vt:lpstr>
      <vt:lpstr>TDMR and PAMT</vt:lpstr>
      <vt:lpstr>TDMR and PAMT</vt:lpstr>
      <vt:lpstr>PAMT page type </vt:lpstr>
      <vt:lpstr>Intel TDX Managed Control Structures</vt:lpstr>
      <vt:lpstr>TD Non-Memory State and Control Structures</vt:lpstr>
      <vt:lpstr>Intel TDX Managed Control Structures</vt:lpstr>
      <vt:lpstr>Important data structures for TD</vt:lpstr>
      <vt:lpstr>TDR (Trust Domain Root)</vt:lpstr>
      <vt:lpstr>TDCS (Trust Domain Control Structure)</vt:lpstr>
      <vt:lpstr>Trust Domain Virtual Processor State (TDVPS)</vt:lpstr>
      <vt:lpstr>Physical view of TDVPS</vt:lpstr>
      <vt:lpstr>Logical view of TDVPS</vt:lpstr>
      <vt:lpstr>Non-Protected Control Structures: Shared EPT and VMCS Auxiliary Control Structures</vt:lpstr>
      <vt:lpstr>REMOTE ATTESTATION</vt:lpstr>
      <vt:lpstr>TDREPORT generated by TDG.MR.REPORT</vt:lpstr>
      <vt:lpstr>MRTD: Build-Time Measurement Register</vt:lpstr>
      <vt:lpstr>RTMR: Run-Time Measurement Registers</vt:lpstr>
      <vt:lpstr>REMOTE ATTESTATION</vt:lpstr>
      <vt:lpstr>Intel SGX + TDX</vt:lpstr>
      <vt:lpstr>Intel SGX + TDX</vt:lpstr>
      <vt:lpstr>PowerPoint Presentation</vt:lpstr>
      <vt:lpstr>Life cycle of TD</vt:lpstr>
      <vt:lpstr>Continued.. </vt:lpstr>
      <vt:lpstr>TD VCPU transitions</vt:lpstr>
      <vt:lpstr>TD exit and CPU status</vt:lpstr>
      <vt:lpstr>TD in actions</vt:lpstr>
      <vt:lpstr>TD in actions</vt:lpstr>
      <vt:lpstr>GPA Range TLB Tracking Sequence</vt:lpstr>
      <vt:lpstr>Secure EPT Entry</vt:lpstr>
      <vt:lpstr>Secure EPT Walk</vt:lpstr>
      <vt:lpstr> Secure EPT Induced TD Exits</vt:lpstr>
      <vt:lpstr>How to build secure EPTP</vt:lpstr>
      <vt:lpstr>Intel TDX I/O Model</vt:lpstr>
      <vt:lpstr>Paravirtualized I/O</vt:lpstr>
      <vt:lpstr>MMIO Emulation and Emulated Devices</vt:lpstr>
      <vt:lpstr>Side channel mitigations</vt:lpstr>
      <vt:lpstr>Side channel mitigations</vt:lpstr>
      <vt:lpstr>SECURE INTERRUPT AND EXCEPTION DELIVERY</vt:lpstr>
      <vt:lpstr>Caching Translations Information</vt:lpstr>
      <vt:lpstr>TD&lt;-&gt;TDX&lt;-&gt;VMM</vt:lpstr>
      <vt:lpstr>Virtualization Exception (#VE)</vt:lpstr>
      <vt:lpstr>TDCALL(﻿TDG.VP.VMCALL) — Call to VM Monitor from TD Guest</vt:lpstr>
      <vt:lpstr>Possible services provided by VM through TDCALL</vt:lpstr>
      <vt:lpstr>TDG.VP.VMALL examples </vt:lpstr>
      <vt:lpstr>TDG.VP.VMALL examples - MapGPA</vt:lpstr>
      <vt:lpstr> TDG.VP.VMCALL&lt;SetupEventNotifyInterrupt&gt;</vt:lpstr>
      <vt:lpstr>TDG.VP.VMCALL&lt;#VE.RequestMMIO&gt;</vt:lpstr>
      <vt:lpstr>SEAMRET — Return to Legacy VMX Root Operation</vt:lpstr>
      <vt:lpstr>SEAMCALL — Call to SEAM VMX Root Operation</vt:lpstr>
      <vt:lpstr>SEAMOPS — Invoke SEAM Operations</vt:lpstr>
      <vt:lpstr>Possible research directions? </vt:lpstr>
      <vt:lpstr>Possible research directions? </vt:lpstr>
      <vt:lpstr>Possible research directions?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Lee, Jaehyuk</dc:creator>
  <cp:lastModifiedBy>Jaehyuk Lee</cp:lastModifiedBy>
  <cp:revision>5</cp:revision>
  <dcterms:created xsi:type="dcterms:W3CDTF">2022-05-28T22:42:12Z</dcterms:created>
  <dcterms:modified xsi:type="dcterms:W3CDTF">2024-02-19T17:15:08Z</dcterms:modified>
</cp:coreProperties>
</file>